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8" r:id="rId3"/>
    <p:sldId id="277" r:id="rId4"/>
    <p:sldId id="270" r:id="rId5"/>
    <p:sldId id="279" r:id="rId6"/>
    <p:sldId id="276" r:id="rId7"/>
    <p:sldId id="278" r:id="rId8"/>
    <p:sldId id="273" r:id="rId9"/>
    <p:sldId id="274" r:id="rId10"/>
    <p:sldId id="275" r:id="rId11"/>
    <p:sldId id="262" r:id="rId12"/>
  </p:sldIdLst>
  <p:sldSz cx="9144000" cy="6858000" type="screen4x3"/>
  <p:notesSz cx="6858000" cy="9144000"/>
  <p:embeddedFontLst>
    <p:embeddedFont>
      <p:font typeface="Bernard MT Condensed" panose="02050806060905020404" pitchFamily="18" charset="0"/>
      <p:regular r:id="rId13"/>
    </p:embeddedFont>
    <p:embeddedFont>
      <p:font typeface="Abadi MT Condensed Extra Bold" panose="020B0A06030101010103" pitchFamily="34" charset="0"/>
      <p:bold r:id="rId14"/>
    </p:embeddedFont>
    <p:embeddedFont>
      <p:font typeface="Gloucester MT Extra Condensed" panose="02030808020601010101" pitchFamily="18" charset="0"/>
      <p:regular r:id="rId15"/>
    </p:embeddedFont>
    <p:embeddedFont>
      <p:font typeface="Guilty Treasure" panose="020005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425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15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44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71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917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380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87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95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71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15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19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32E0-13B0-47C6-A94E-5912A2C2A237}" type="datetimeFigureOut">
              <a:rPr lang="pt-PT" smtClean="0"/>
              <a:t>17-01-2017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A6D4-2E61-4A42-94F1-C21F1F68048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990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4vector.com/i/free-vector-one-euro-coin-clip-art_105830_One_Euro_Coin_clip_art_h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4680">
            <a:off x="6176182" y="-688614"/>
            <a:ext cx="4826139" cy="4515888"/>
          </a:xfrm>
          <a:prstGeom prst="rect">
            <a:avLst/>
          </a:prstGeom>
          <a:noFill/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0" y="5877272"/>
            <a:ext cx="9144000" cy="5040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Agrupamento de Escolas D. Lourenço Vicente </a:t>
            </a:r>
            <a:endParaRPr lang="pt-P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7" y="35045"/>
            <a:ext cx="4858311" cy="335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3096343" y="520299"/>
            <a:ext cx="1763689" cy="7768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2017</a:t>
            </a:r>
            <a:endParaRPr lang="pt-PT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pic>
        <p:nvPicPr>
          <p:cNvPr id="2050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5" y="908720"/>
            <a:ext cx="923503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340768"/>
            <a:ext cx="9144000" cy="1376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dirty="0"/>
          </a:p>
        </p:txBody>
      </p:sp>
      <p:sp>
        <p:nvSpPr>
          <p:cNvPr id="2" name="Rectângulo 1"/>
          <p:cNvSpPr/>
          <p:nvPr/>
        </p:nvSpPr>
        <p:spPr>
          <a:xfrm>
            <a:off x="196776" y="1520530"/>
            <a:ext cx="883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Qual o calendário do Orçamento Participativo das Escolas?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96776" y="2996952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750" dirty="0" smtClean="0">
                <a:latin typeface="Gloucester MT Extra Condensed" panose="02030808020601010101" pitchFamily="18" charset="0"/>
              </a:rPr>
              <a:t>1. Abertura </a:t>
            </a:r>
            <a:r>
              <a:rPr lang="pt-PT" sz="2750" dirty="0">
                <a:latin typeface="Gloucester MT Extra Condensed" panose="02030808020601010101" pitchFamily="18" charset="0"/>
              </a:rPr>
              <a:t>do procedimento para apresentação de propostas: 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final do mês de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janeiro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>
                <a:latin typeface="Gloucester MT Extra Condensed" panose="02030808020601010101" pitchFamily="18" charset="0"/>
              </a:rPr>
              <a:t>2. </a:t>
            </a:r>
            <a:r>
              <a:rPr lang="pt-PT" sz="2750" dirty="0">
                <a:latin typeface="Gloucester MT Extra Condensed" panose="02030808020601010101" pitchFamily="18" charset="0"/>
              </a:rPr>
              <a:t>Desenvolvimento </a:t>
            </a:r>
            <a:r>
              <a:rPr lang="pt-PT" sz="2750" dirty="0">
                <a:latin typeface="Gloucester MT Extra Condensed" panose="02030808020601010101" pitchFamily="18" charset="0"/>
              </a:rPr>
              <a:t>e apresentação propostas: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final do mês de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fevereiro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 smtClean="0">
                <a:latin typeface="Gloucester MT Extra Condensed" panose="02030808020601010101" pitchFamily="18" charset="0"/>
              </a:rPr>
              <a:t>3. Reunião dos proponentes com o </a:t>
            </a:r>
            <a:r>
              <a:rPr lang="pt-PT" sz="2750" dirty="0" err="1" smtClean="0">
                <a:latin typeface="Gloucester MT Extra Condensed" panose="02030808020601010101" pitchFamily="18" charset="0"/>
              </a:rPr>
              <a:t>Diretor</a:t>
            </a:r>
            <a:r>
              <a:rPr lang="pt-PT" sz="2750" dirty="0" smtClean="0">
                <a:latin typeface="Gloucester MT Extra Condensed" panose="02030808020601010101" pitchFamily="18" charset="0"/>
              </a:rPr>
              <a:t>: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3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 smtClean="0">
                <a:latin typeface="Gloucester MT Extra Condensed" panose="02030808020601010101" pitchFamily="18" charset="0"/>
              </a:rPr>
              <a:t>4. </a:t>
            </a:r>
            <a:r>
              <a:rPr lang="pt-PT" sz="2750" dirty="0">
                <a:latin typeface="Gloucester MT Extra Condensed" panose="02030808020601010101" pitchFamily="18" charset="0"/>
              </a:rPr>
              <a:t>Divulgação </a:t>
            </a:r>
            <a:r>
              <a:rPr lang="pt-PT" sz="2750" dirty="0">
                <a:latin typeface="Gloucester MT Extra Condensed" panose="02030808020601010101" pitchFamily="18" charset="0"/>
              </a:rPr>
              <a:t>e debate das propostas: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10 a 23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r>
              <a:rPr lang="pt-PT" sz="2750" dirty="0" smtClean="0">
                <a:latin typeface="Gloucester MT Extra Condensed" panose="02030808020601010101" pitchFamily="18" charset="0"/>
              </a:rPr>
              <a:t>5. </a:t>
            </a:r>
            <a:r>
              <a:rPr lang="pt-PT" sz="2750" dirty="0">
                <a:latin typeface="Gloucester MT Extra Condensed" panose="02030808020601010101" pitchFamily="18" charset="0"/>
              </a:rPr>
              <a:t>Votação </a:t>
            </a:r>
            <a:r>
              <a:rPr lang="pt-PT" sz="2750" dirty="0">
                <a:latin typeface="Gloucester MT Extra Condensed" panose="02030808020601010101" pitchFamily="18" charset="0"/>
              </a:rPr>
              <a:t>das propostas: </a:t>
            </a:r>
            <a:r>
              <a:rPr lang="pt-PT" sz="2750" dirty="0">
                <a:latin typeface="Gloucester MT Extra Condensed" panose="02030808020601010101" pitchFamily="18" charset="0"/>
              </a:rPr>
              <a:t>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Dia do Estudante - 24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 smtClean="0">
                <a:latin typeface="Gloucester MT Extra Condensed" panose="02030808020601010101" pitchFamily="18" charset="0"/>
              </a:rPr>
              <a:t>6. </a:t>
            </a:r>
            <a:r>
              <a:rPr lang="pt-PT" sz="2750" dirty="0">
                <a:latin typeface="Gloucester MT Extra Condensed" panose="02030808020601010101" pitchFamily="18" charset="0"/>
              </a:rPr>
              <a:t>Divulgação </a:t>
            </a:r>
            <a:r>
              <a:rPr lang="pt-PT" sz="2750" dirty="0">
                <a:latin typeface="Gloucester MT Extra Condensed" panose="02030808020601010101" pitchFamily="18" charset="0"/>
              </a:rPr>
              <a:t>resultados: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 ao final de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março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 smtClean="0">
                <a:latin typeface="Gloucester MT Extra Condensed" panose="02030808020601010101" pitchFamily="18" charset="0"/>
              </a:rPr>
              <a:t>7. </a:t>
            </a:r>
            <a:r>
              <a:rPr lang="pt-PT" sz="2750" dirty="0">
                <a:latin typeface="Gloucester MT Extra Condensed" panose="02030808020601010101" pitchFamily="18" charset="0"/>
              </a:rPr>
              <a:t>Planeamento </a:t>
            </a:r>
            <a:r>
              <a:rPr lang="pt-PT" sz="2750" dirty="0">
                <a:latin typeface="Gloucester MT Extra Condensed" panose="02030808020601010101" pitchFamily="18" charset="0"/>
              </a:rPr>
              <a:t>da execução</a:t>
            </a:r>
            <a:r>
              <a:rPr lang="pt-PT" sz="2750" dirty="0">
                <a:latin typeface="Gloucester MT Extra Condensed" panose="02030808020601010101" pitchFamily="18" charset="0"/>
              </a:rPr>
              <a:t>: 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até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ao final de maio</a:t>
            </a:r>
            <a:r>
              <a:rPr lang="pt-PT" sz="2750" dirty="0">
                <a:latin typeface="Gloucester MT Extra Condensed" panose="02030808020601010101" pitchFamily="18" charset="0"/>
              </a:rPr>
              <a:t/>
            </a:r>
            <a:br>
              <a:rPr lang="pt-PT" sz="2750" dirty="0">
                <a:latin typeface="Gloucester MT Extra Condensed" panose="02030808020601010101" pitchFamily="18" charset="0"/>
              </a:rPr>
            </a:br>
            <a:r>
              <a:rPr lang="pt-PT" sz="2750" dirty="0" smtClean="0">
                <a:latin typeface="Gloucester MT Extra Condensed" panose="02030808020601010101" pitchFamily="18" charset="0"/>
              </a:rPr>
              <a:t>8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. </a:t>
            </a:r>
            <a:r>
              <a:rPr lang="pt-PT" sz="2750" dirty="0" smtClean="0">
                <a:latin typeface="Gloucester MT Extra Condensed" panose="02030808020601010101" pitchFamily="18" charset="0"/>
              </a:rPr>
              <a:t>Execução </a:t>
            </a:r>
            <a:r>
              <a:rPr lang="pt-PT" sz="2750" dirty="0">
                <a:latin typeface="Gloucester MT Extra Condensed" panose="02030808020601010101" pitchFamily="18" charset="0"/>
              </a:rPr>
              <a:t>da medida: 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at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é 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ao final do </a:t>
            </a:r>
            <a:r>
              <a:rPr lang="pt-PT" sz="2750" dirty="0" err="1">
                <a:solidFill>
                  <a:srgbClr val="0000FF"/>
                </a:solidFill>
                <a:latin typeface="Gloucester MT Extra Condensed" panose="02030808020601010101" pitchFamily="18" charset="0"/>
              </a:rPr>
              <a:t>respetivo</a:t>
            </a:r>
            <a:r>
              <a:rPr lang="pt-PT" sz="275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 ano 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civil (</a:t>
            </a:r>
            <a:r>
              <a:rPr lang="pt-PT" sz="2750" dirty="0" err="1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dezembro</a:t>
            </a:r>
            <a:r>
              <a:rPr lang="pt-PT" sz="275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 2017)</a:t>
            </a:r>
            <a:endParaRPr lang="pt-PT" sz="2750" dirty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</p:txBody>
      </p:sp>
      <p:pic>
        <p:nvPicPr>
          <p:cNvPr id="10244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646"/>
            <a:ext cx="2894778" cy="1630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brick wall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0" y="5445224"/>
            <a:ext cx="9144000" cy="6480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Orçamento Participativo das Escolas </a:t>
            </a:r>
            <a:r>
              <a:rPr lang="pt-PT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2017</a:t>
            </a:r>
            <a:endParaRPr lang="pt-PT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pic>
        <p:nvPicPr>
          <p:cNvPr id="5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" y="476672"/>
            <a:ext cx="90910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1403648" y="620688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8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ilty Treasure" panose="02000500000000000000" pitchFamily="2" charset="0"/>
              </a:rPr>
              <a:t>Participa! Participem!</a:t>
            </a:r>
            <a:endParaRPr lang="pt-PT" sz="6000" dirty="0">
              <a:solidFill>
                <a:schemeClr val="tx1">
                  <a:lumMod val="95000"/>
                  <a:lumOff val="5000"/>
                </a:schemeClr>
              </a:solidFill>
              <a:latin typeface="Guilty Treas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-21039" y="1484784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661318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O que é o Orçamento Participativo das Escolas?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03109" y="3356992"/>
            <a:ext cx="8695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 smtClean="0">
                <a:latin typeface="Gloucester MT Extra Condensed" panose="02030808020601010101" pitchFamily="18" charset="0"/>
              </a:rPr>
              <a:t>Processo que </a:t>
            </a:r>
            <a:r>
              <a:rPr lang="pt-PT" sz="3200" dirty="0">
                <a:latin typeface="Gloucester MT Extra Condensed" panose="02030808020601010101" pitchFamily="18" charset="0"/>
              </a:rPr>
              <a:t>garante aos alunos a possibilidade de 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participarem </a:t>
            </a:r>
            <a:r>
              <a:rPr lang="pt-PT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ativamente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no desenvolvimento de um </a:t>
            </a:r>
            <a:r>
              <a:rPr lang="pt-PT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projeto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 que contribua para a melhoria da sua escola</a:t>
            </a:r>
            <a:r>
              <a:rPr lang="pt-PT" sz="3200" dirty="0">
                <a:latin typeface="Gloucester MT Extra Condensed" panose="02030808020601010101" pitchFamily="18" charset="0"/>
              </a:rPr>
              <a:t>, de acordo com as suas preferências, necessidades e vontades. </a:t>
            </a:r>
          </a:p>
        </p:txBody>
      </p:sp>
      <p:pic>
        <p:nvPicPr>
          <p:cNvPr id="7170" name="Picture 2" descr="Resultado de imagem para orçamen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-21039" y="1484784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661318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Que tipo de propostas podem ser apresentadas</a:t>
            </a:r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203109" y="3140968"/>
            <a:ext cx="8695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 smtClean="0">
                <a:latin typeface="Gloucester MT Extra Condensed" panose="02030808020601010101" pitchFamily="18" charset="0"/>
              </a:rPr>
              <a:t>Propostas para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aquisição de bens </a:t>
            </a:r>
            <a:r>
              <a:rPr lang="pt-PT" sz="32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e ou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serviços </a:t>
            </a:r>
            <a:r>
              <a:rPr lang="pt-PT" sz="3200" dirty="0">
                <a:latin typeface="Gloucester MT Extra Condensed" panose="02030808020601010101" pitchFamily="18" charset="0"/>
              </a:rPr>
              <a:t>que sejam necessários para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beneficiação do espaço escolar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e ou </a:t>
            </a:r>
            <a:r>
              <a:rPr lang="pt-PT" sz="3200" dirty="0">
                <a:latin typeface="Gloucester MT Extra Condensed" panose="02030808020601010101" pitchFamily="18" charset="0"/>
              </a:rPr>
              <a:t>destinados a </a:t>
            </a:r>
            <a:r>
              <a:rPr lang="pt-PT" sz="32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melhorar os processos de ensino-aprendizagem</a:t>
            </a:r>
            <a:r>
              <a:rPr lang="pt-PT" sz="3200" dirty="0">
                <a:latin typeface="Gloucester MT Extra Condensed" panose="02030808020601010101" pitchFamily="18" charset="0"/>
              </a:rPr>
              <a:t> e do qual possa beneficiar toda a comunidade escolar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.</a:t>
            </a:r>
            <a:endParaRPr lang="pt-PT" sz="3200" dirty="0">
              <a:latin typeface="Gloucester MT Extra Condensed" panose="02030808020601010101" pitchFamily="18" charset="0"/>
            </a:endParaRPr>
          </a:p>
        </p:txBody>
      </p:sp>
      <p:pic>
        <p:nvPicPr>
          <p:cNvPr id="7170" name="Picture 2" descr="Resultado de imagem para orçamen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3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Quem pode participar?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11560" y="335699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Alunos do 3º ciclo do ensino básico </a:t>
            </a:r>
            <a:r>
              <a:rPr lang="pt-PT" sz="3600" dirty="0" smtClean="0">
                <a:latin typeface="Gloucester MT Extra Condensed" panose="02030808020601010101" pitchFamily="18" charset="0"/>
              </a:rPr>
              <a:t>e do ensino secundário</a:t>
            </a:r>
            <a:endParaRPr lang="pt-PT" sz="3600" dirty="0"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622992" y="4581128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Apresentação</a:t>
            </a:r>
            <a:r>
              <a:rPr lang="pt-PT" sz="3600" dirty="0">
                <a:latin typeface="Gloucester MT Extra Condensed" panose="02030808020601010101" pitchFamily="18" charset="0"/>
              </a:rPr>
              <a:t> de propostas</a:t>
            </a:r>
            <a:endParaRPr lang="pt-PT" sz="3600" dirty="0">
              <a:latin typeface="Gloucester MT Extra Condensed" panose="02030808020601010101" pitchFamily="18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763688" y="5301208"/>
            <a:ext cx="3048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6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Votação</a:t>
            </a:r>
            <a:r>
              <a:rPr lang="pt-PT" sz="3600" dirty="0" smtClean="0">
                <a:latin typeface="Gloucester MT Extra Condensed" panose="02030808020601010101" pitchFamily="18" charset="0"/>
              </a:rPr>
              <a:t> das </a:t>
            </a:r>
            <a:r>
              <a:rPr lang="pt-PT" sz="3600" dirty="0">
                <a:latin typeface="Gloucester MT Extra Condensed" panose="02030808020601010101" pitchFamily="18" charset="0"/>
              </a:rPr>
              <a:t>propostas</a:t>
            </a:r>
          </a:p>
        </p:txBody>
      </p:sp>
    </p:spTree>
    <p:extLst>
      <p:ext uri="{BB962C8B-B14F-4D97-AF65-F5344CB8AC3E}">
        <p14:creationId xmlns:p14="http://schemas.microsoft.com/office/powerpoint/2010/main" val="27682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Quem apresenta as propostas?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87592" y="2636912"/>
            <a:ext cx="82328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Individualmente</a:t>
            </a:r>
            <a:r>
              <a:rPr lang="pt-PT" sz="2800" dirty="0">
                <a:latin typeface="Gloucester MT Extra Condensed" panose="02030808020601010101" pitchFamily="18" charset="0"/>
              </a:rPr>
              <a:t>, por um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aluno, </a:t>
            </a:r>
            <a:r>
              <a:rPr lang="pt-PT" sz="2800" dirty="0">
                <a:latin typeface="Gloucester MT Extra Condensed" panose="02030808020601010101" pitchFamily="18" charset="0"/>
              </a:rPr>
              <a:t>ou em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grupo</a:t>
            </a:r>
            <a:r>
              <a:rPr lang="pt-PT" sz="2800" dirty="0">
                <a:latin typeface="Gloucester MT Extra Condensed" panose="02030808020601010101" pitchFamily="18" charset="0"/>
              </a:rPr>
              <a:t>,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máximo </a:t>
            </a:r>
            <a:r>
              <a:rPr lang="pt-PT" sz="2800" dirty="0">
                <a:latin typeface="Gloucester MT Extra Condensed" panose="02030808020601010101" pitchFamily="18" charset="0"/>
              </a:rPr>
              <a:t>de 5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alunos</a:t>
            </a:r>
            <a:endParaRPr lang="pt-PT" sz="2800" dirty="0">
              <a:latin typeface="Gloucester MT Extra Condensed" panose="02030808020601010101" pitchFamily="18" charset="0"/>
            </a:endParaRPr>
          </a:p>
          <a:p>
            <a:r>
              <a:rPr lang="pt-PT" sz="2800" dirty="0">
                <a:latin typeface="Gloucester MT Extra Condensed" panose="02030808020601010101" pitchFamily="18" charset="0"/>
              </a:rPr>
              <a:t> </a:t>
            </a:r>
          </a:p>
          <a:p>
            <a:r>
              <a:rPr lang="pt-PT" sz="28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Cada proposta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tem que ser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apoiada</a:t>
            </a:r>
            <a:r>
              <a:rPr lang="pt-PT" sz="2800" dirty="0">
                <a:latin typeface="Gloucester MT Extra Condensed" panose="02030808020601010101" pitchFamily="18" charset="0"/>
              </a:rPr>
              <a:t> por, pelo menos, 5% dos alunos do 3.º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ciclo:</a:t>
            </a:r>
          </a:p>
          <a:p>
            <a:pPr lvl="1"/>
            <a:r>
              <a:rPr lang="pt-PT" sz="2800" dirty="0" smtClean="0">
                <a:latin typeface="Gloucester MT Extra Condensed" panose="02030808020601010101" pitchFamily="18" charset="0"/>
              </a:rPr>
              <a:t>EB </a:t>
            </a:r>
            <a:r>
              <a:rPr lang="pt-PT" sz="2800" dirty="0">
                <a:latin typeface="Gloucester MT Extra Condensed" panose="02030808020601010101" pitchFamily="18" charset="0"/>
              </a:rPr>
              <a:t>Ribamar=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10 alunos </a:t>
            </a:r>
            <a:endParaRPr lang="pt-PT" sz="2800" dirty="0" smtClean="0">
              <a:solidFill>
                <a:srgbClr val="0000FF"/>
              </a:solidFill>
              <a:latin typeface="Gloucester MT Extra Condensed" panose="02030808020601010101" pitchFamily="18" charset="0"/>
            </a:endParaRPr>
          </a:p>
          <a:p>
            <a:pPr lvl="1"/>
            <a:r>
              <a:rPr lang="pt-PT" sz="2800" dirty="0" smtClean="0">
                <a:latin typeface="Gloucester MT Extra Condensed" panose="02030808020601010101" pitchFamily="18" charset="0"/>
              </a:rPr>
              <a:t>EB </a:t>
            </a:r>
            <a:r>
              <a:rPr lang="pt-PT" sz="2800" dirty="0">
                <a:latin typeface="Gloucester MT Extra Condensed" panose="02030808020601010101" pitchFamily="18" charset="0"/>
              </a:rPr>
              <a:t>Dr. João das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Regras= </a:t>
            </a:r>
            <a:r>
              <a:rPr lang="pt-PT" sz="2800" dirty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15 </a:t>
            </a:r>
            <a:r>
              <a:rPr lang="pt-PT" sz="2800" dirty="0" smtClean="0">
                <a:solidFill>
                  <a:srgbClr val="0000FF"/>
                </a:solidFill>
                <a:latin typeface="Gloucester MT Extra Condensed" panose="02030808020601010101" pitchFamily="18" charset="0"/>
              </a:rPr>
              <a:t>alunos</a:t>
            </a:r>
          </a:p>
          <a:p>
            <a:endParaRPr lang="pt-PT" sz="2800" dirty="0">
              <a:latin typeface="Gloucester MT Extra Condensed" panose="02030808020601010101" pitchFamily="18" charset="0"/>
            </a:endParaRPr>
          </a:p>
          <a:p>
            <a:r>
              <a:rPr lang="pt-PT" sz="2800" dirty="0" smtClean="0">
                <a:latin typeface="Gloucester MT Extra Condensed" panose="02030808020601010101" pitchFamily="18" charset="0"/>
              </a:rPr>
              <a:t>Identificados </a:t>
            </a:r>
            <a:r>
              <a:rPr lang="pt-PT" sz="2800" dirty="0">
                <a:latin typeface="Gloucester MT Extra Condensed" panose="02030808020601010101" pitchFamily="18" charset="0"/>
              </a:rPr>
              <a:t>pelo seu nome, número de aluno conforme cartão e </a:t>
            </a:r>
            <a:r>
              <a:rPr lang="pt-PT" sz="2800" dirty="0" smtClean="0">
                <a:latin typeface="Gloucester MT Extra Condensed" panose="02030808020601010101" pitchFamily="18" charset="0"/>
              </a:rPr>
              <a:t>assinatura.</a:t>
            </a:r>
            <a:endParaRPr lang="pt-PT" sz="2800" dirty="0"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9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10974" y="1357461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533995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Quem pode beneficiar com a proposta votada?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11560" y="335699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Todos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os alunos da  Escola</a:t>
            </a:r>
            <a:endParaRPr lang="pt-PT" sz="3600" dirty="0"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2" descr="C:\Users\Pedro Damião\Dropbox\Pedro Damião\Powerpoint Design\Imagens\hands-up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0"/>
          <a:stretch/>
        </p:blipFill>
        <p:spPr bwMode="auto">
          <a:xfrm>
            <a:off x="5817458" y="-154707"/>
            <a:ext cx="33155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40" y="1188910"/>
            <a:ext cx="9165039" cy="14962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196776" y="1484784"/>
            <a:ext cx="8839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Qual o montante do Orçamento </a:t>
            </a:r>
          </a:p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Participativo das Escolas?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178892" y="2996952"/>
            <a:ext cx="6875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latin typeface="Gloucester MT Extra Condensed" panose="02030808020601010101" pitchFamily="18" charset="0"/>
              </a:rPr>
              <a:t>Escolas com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menos de 500 </a:t>
            </a:r>
            <a:r>
              <a:rPr lang="pt-PT" sz="3200" dirty="0">
                <a:latin typeface="Gloucester MT Extra Condensed" panose="02030808020601010101" pitchFamily="18" charset="0"/>
              </a:rPr>
              <a:t>alunos do 3.º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ciclo = </a:t>
            </a:r>
            <a:r>
              <a:rPr lang="pt-P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€ </a:t>
            </a:r>
            <a:r>
              <a:rPr lang="pt-PT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500</a:t>
            </a:r>
            <a:endParaRPr lang="pt-PT" sz="3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</p:txBody>
      </p:sp>
      <p:pic>
        <p:nvPicPr>
          <p:cNvPr id="6" name="Picture 4" descr="http://4vector.com/i/free-vector-one-euro-coin-clip-art_105830_One_Euro_Coin_clip_art_h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4680">
            <a:off x="7083271" y="-631738"/>
            <a:ext cx="3106727" cy="29070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esultado de imagem para 500 eur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816424" cy="19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5076056" y="4540789"/>
            <a:ext cx="3368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2400" dirty="0" smtClean="0">
                <a:latin typeface="Gloucester MT Extra Condensed" panose="02030808020601010101" pitchFamily="18" charset="0"/>
              </a:rPr>
              <a:t>Angariação de fundos pelos alunos </a:t>
            </a:r>
          </a:p>
          <a:p>
            <a:pPr algn="ctr"/>
            <a:r>
              <a:rPr lang="pt-PT" sz="2400" dirty="0" smtClean="0">
                <a:latin typeface="Gloucester MT Extra Condensed" panose="02030808020601010101" pitchFamily="18" charset="0"/>
              </a:rPr>
              <a:t>para complementar o valor atribuído</a:t>
            </a:r>
            <a:endParaRPr lang="pt-PT" sz="2400" dirty="0">
              <a:latin typeface="Gloucester MT Extra Condensed" panose="020308080206010101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-21039" y="1201106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Rectângulo 1"/>
          <p:cNvSpPr/>
          <p:nvPr/>
        </p:nvSpPr>
        <p:spPr>
          <a:xfrm>
            <a:off x="224148" y="1377640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Quais os objetivos do O.P.E.?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395536" y="270892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Estimular </a:t>
            </a:r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a participação democrática dos estudantes</a:t>
            </a:r>
            <a:r>
              <a:rPr lang="pt-PT" sz="3200" dirty="0">
                <a:latin typeface="Gloucester MT Extra Condensed" panose="02030808020601010101" pitchFamily="18" charset="0"/>
              </a:rPr>
              <a:t>, valorizando as suas opiniões e a sua capacidade argumentativa, reflexiva e de mobilização </a:t>
            </a:r>
            <a:r>
              <a:rPr lang="pt-PT" sz="3200" dirty="0" err="1">
                <a:latin typeface="Gloucester MT Extra Condensed" panose="02030808020601010101" pitchFamily="18" charset="0"/>
              </a:rPr>
              <a:t>coletiva</a:t>
            </a:r>
            <a:r>
              <a:rPr lang="pt-PT" sz="3200" dirty="0">
                <a:latin typeface="Gloucester MT Extra Condensed" panose="02030808020601010101" pitchFamily="18" charset="0"/>
              </a:rPr>
              <a:t>, assim como o seu conhecimento prático de alguns mecanismos básicos da vida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democrática.</a:t>
            </a:r>
            <a:r>
              <a:rPr lang="pt-PT" sz="3200" dirty="0">
                <a:latin typeface="Gloucester MT Extra Condensed" panose="02030808020601010101" pitchFamily="18" charset="0"/>
              </a:rPr>
              <a:t/>
            </a:r>
            <a:br>
              <a:rPr lang="pt-PT" sz="3200" dirty="0">
                <a:latin typeface="Gloucester MT Extra Condensed" panose="02030808020601010101" pitchFamily="18" charset="0"/>
              </a:rPr>
            </a:br>
            <a:endParaRPr lang="pt-PT" sz="3200" dirty="0" smtClean="0">
              <a:latin typeface="Gloucester MT Extra Condensed" panose="02030808020601010101" pitchFamily="18" charset="0"/>
            </a:endParaRPr>
          </a:p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Combater o défice de confiança e o afastamento dos cidadãos</a:t>
            </a:r>
            <a:r>
              <a:rPr lang="pt-PT" sz="3200" dirty="0">
                <a:latin typeface="Gloucester MT Extra Condensed" panose="02030808020601010101" pitchFamily="18" charset="0"/>
              </a:rPr>
              <a:t>, sobretudo os mais jovens, relativamente às instituições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democráticas</a:t>
            </a:r>
            <a:r>
              <a:rPr lang="pt-PT" sz="3200" dirty="0">
                <a:latin typeface="Gloucester MT Extra Condensed" panose="02030808020601010101" pitchFamily="18" charset="0"/>
              </a:rPr>
              <a:t>.</a:t>
            </a:r>
            <a:endParaRPr lang="pt-PT" sz="3200" dirty="0">
              <a:latin typeface="Gloucester MT Extra Condensed" panose="02030808020601010101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m para orçament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9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395536" y="278092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Reforçar a gestão democrática das escolas</a:t>
            </a:r>
            <a:r>
              <a:rPr lang="pt-PT" sz="3200" dirty="0">
                <a:latin typeface="Gloucester MT Extra Condensed" panose="02030808020601010101" pitchFamily="18" charset="0"/>
              </a:rPr>
              <a:t>, assim como a identificação e a responsabilidade dos estudantes relativamente à escola que </a:t>
            </a:r>
            <a:r>
              <a:rPr lang="pt-PT" sz="3200" dirty="0" smtClean="0">
                <a:latin typeface="Gloucester MT Extra Condensed" panose="02030808020601010101" pitchFamily="18" charset="0"/>
              </a:rPr>
              <a:t>frequentam</a:t>
            </a:r>
            <a:r>
              <a:rPr lang="pt-PT" sz="3200" dirty="0">
                <a:latin typeface="Gloucester MT Extra Condensed" panose="02030808020601010101" pitchFamily="18" charset="0"/>
              </a:rPr>
              <a:t>.</a:t>
            </a:r>
            <a:endParaRPr lang="pt-PT" sz="3200" dirty="0" smtClean="0">
              <a:latin typeface="Gloucester MT Extra Condensed" panose="02030808020601010101" pitchFamily="18" charset="0"/>
            </a:endParaRPr>
          </a:p>
          <a:p>
            <a:pPr algn="just"/>
            <a:endParaRPr lang="pt-PT" sz="3200" dirty="0" smtClean="0">
              <a:latin typeface="Gloucester MT Extra Condensed" panose="02030808020601010101" pitchFamily="18" charset="0"/>
            </a:endParaRPr>
          </a:p>
          <a:p>
            <a:pPr algn="just"/>
            <a:r>
              <a:rPr lang="pt-PT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Contribuir para as comemorações do dia do </a:t>
            </a:r>
            <a:r>
              <a:rPr lang="pt-PT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ucester MT Extra Condensed" panose="02030808020601010101" pitchFamily="18" charset="0"/>
              </a:rPr>
              <a:t>estudante.</a:t>
            </a:r>
            <a:endParaRPr lang="pt-PT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ucester MT Extra Condensed" panose="02030808020601010101" pitchFamily="18" charset="0"/>
            </a:endParaRPr>
          </a:p>
        </p:txBody>
      </p:sp>
      <p:pic>
        <p:nvPicPr>
          <p:cNvPr id="9" name="Picture 2" descr="Resultado de imagem para orça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16" y="20273"/>
            <a:ext cx="1708310" cy="146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"/>
            <a:ext cx="156272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-21039" y="1201106"/>
            <a:ext cx="9144000" cy="9994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24148" y="1377640"/>
            <a:ext cx="8839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Quais os objetivos do O.P.E.?</a:t>
            </a:r>
            <a:endParaRPr lang="pt-PT" sz="36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289</Words>
  <Application>Microsoft Office PowerPoint</Application>
  <PresentationFormat>Apresentação no Ecrã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8" baseType="lpstr">
      <vt:lpstr>Arial</vt:lpstr>
      <vt:lpstr>Bernard MT Condensed</vt:lpstr>
      <vt:lpstr>Abadi MT Condensed Extra Bold</vt:lpstr>
      <vt:lpstr>Gloucester MT Extra Condensed</vt:lpstr>
      <vt:lpstr>Guilty Treasure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Damião</dc:creator>
  <cp:lastModifiedBy>Pedro Damião</cp:lastModifiedBy>
  <cp:revision>39</cp:revision>
  <dcterms:created xsi:type="dcterms:W3CDTF">2016-12-17T13:04:45Z</dcterms:created>
  <dcterms:modified xsi:type="dcterms:W3CDTF">2017-01-17T19:05:24Z</dcterms:modified>
</cp:coreProperties>
</file>