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6" r:id="rId3"/>
    <p:sldId id="270" r:id="rId4"/>
    <p:sldId id="260" r:id="rId5"/>
    <p:sldId id="263" r:id="rId6"/>
    <p:sldId id="259" r:id="rId7"/>
    <p:sldId id="262" r:id="rId8"/>
    <p:sldId id="264" r:id="rId9"/>
    <p:sldId id="261" r:id="rId10"/>
    <p:sldId id="265" r:id="rId11"/>
    <p:sldId id="266" r:id="rId12"/>
    <p:sldId id="267" r:id="rId13"/>
    <p:sldId id="271"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zador" initials="U" lastIdx="1" clrIdx="0">
    <p:extLst>
      <p:ext uri="{19B8F6BF-5375-455C-9EA6-DF929625EA0E}">
        <p15:presenceInfo xmlns:p15="http://schemas.microsoft.com/office/powerpoint/2012/main" userId="Utilizad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85" autoAdjust="0"/>
    <p:restoredTop sz="93173" autoAdjust="0"/>
  </p:normalViewPr>
  <p:slideViewPr>
    <p:cSldViewPr snapToGrid="0">
      <p:cViewPr varScale="1">
        <p:scale>
          <a:sx n="75" d="100"/>
          <a:sy n="75" d="100"/>
        </p:scale>
        <p:origin x="60" y="4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pt-PT"/>
              <a:t>Clique para editar o estilo</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Faça clique para editar o estilo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grafia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pt-PT"/>
              <a:t>Clique para editar o estilo</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Date Placeholder 4"/>
          <p:cNvSpPr>
            <a:spLocks noGrp="1"/>
          </p:cNvSpPr>
          <p:nvPr>
            <p:ph type="dt" sz="half" idx="10"/>
          </p:nvPr>
        </p:nvSpPr>
        <p:spPr/>
        <p:txBody>
          <a:bodyPr/>
          <a:lstStyle/>
          <a:p>
            <a:fld id="{48A87A34-81AB-432B-8DAE-1953F412C126}" type="datetimeFigureOut">
              <a:rPr lang="en-US" dirty="0"/>
              <a:pPr/>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pt-PT"/>
              <a:t>Clique para editar o estilo</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Date Placeholder 4"/>
          <p:cNvSpPr>
            <a:spLocks noGrp="1"/>
          </p:cNvSpPr>
          <p:nvPr>
            <p:ph type="dt" sz="half" idx="10"/>
          </p:nvPr>
        </p:nvSpPr>
        <p:spPr/>
        <p:txBody>
          <a:bodyPr/>
          <a:lstStyle/>
          <a:p>
            <a:fld id="{48A87A34-81AB-432B-8DAE-1953F412C126}" type="datetimeFigureOut">
              <a:rPr lang="en-US" dirty="0"/>
              <a:pPr/>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PT"/>
              <a:t>Clique para editar o estilo</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Date Placeholder 4"/>
          <p:cNvSpPr>
            <a:spLocks noGrp="1"/>
          </p:cNvSpPr>
          <p:nvPr>
            <p:ph type="dt" sz="half" idx="10"/>
          </p:nvPr>
        </p:nvSpPr>
        <p:spPr/>
        <p:txBody>
          <a:bodyPr/>
          <a:lstStyle/>
          <a:p>
            <a:fld id="{48A87A34-81AB-432B-8DAE-1953F412C126}" type="datetimeFigureOut">
              <a:rPr lang="en-US" dirty="0"/>
              <a:pPr/>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pt-PT"/>
              <a:t>Clique para editar o estilo</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Date Placeholder 4"/>
          <p:cNvSpPr>
            <a:spLocks noGrp="1"/>
          </p:cNvSpPr>
          <p:nvPr>
            <p:ph type="dt" sz="half" idx="10"/>
          </p:nvPr>
        </p:nvSpPr>
        <p:spPr/>
        <p:txBody>
          <a:bodyPr/>
          <a:lstStyle/>
          <a:p>
            <a:fld id="{48A87A34-81AB-432B-8DAE-1953F412C126}" type="datetimeFigureOut">
              <a:rPr lang="en-US" dirty="0"/>
              <a:pPr/>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pt-PT"/>
              <a:t>Clique para editar o estilo</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3" name="Date Placeholder 2"/>
          <p:cNvSpPr>
            <a:spLocks noGrp="1"/>
          </p:cNvSpPr>
          <p:nvPr>
            <p:ph type="dt" sz="half" idx="10"/>
          </p:nvPr>
        </p:nvSpPr>
        <p:spPr/>
        <p:txBody>
          <a:bodyPr/>
          <a:lstStyle/>
          <a:p>
            <a:fld id="{48A87A34-81AB-432B-8DAE-1953F412C126}" type="datetimeFigureOut">
              <a:rPr lang="en-US" dirty="0"/>
              <a:pPr/>
              <a:t>3/2/2017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na de 3 Imagens">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pt-PT"/>
              <a:t>Clique para editar o estilo</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PT"/>
              <a:t>Clique no ícone para adicionar uma imagem</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3" name="Date Placeholder 2"/>
          <p:cNvSpPr>
            <a:spLocks noGrp="1"/>
          </p:cNvSpPr>
          <p:nvPr>
            <p:ph type="dt" sz="half" idx="10"/>
          </p:nvPr>
        </p:nvSpPr>
        <p:spPr/>
        <p:txBody>
          <a:bodyPr/>
          <a:lstStyle/>
          <a:p>
            <a:fld id="{48A87A34-81AB-432B-8DAE-1953F412C126}" type="datetimeFigureOut">
              <a:rPr lang="en-US" dirty="0"/>
              <a:pPr/>
              <a:t>3/2/2017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pt-PT"/>
              <a:t>Clique para editar o estilo</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pt-PT"/>
              <a:t>Clique para editar o estilo</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48A87A34-81AB-432B-8DAE-1953F412C126}" type="datetimeFigureOut">
              <a:rPr lang="en-US" dirty="0"/>
              <a:pPr/>
              <a:t>3/2/2017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pt-PT"/>
              <a:t>Clique para editar o estilo</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pt-PT"/>
              <a:t>Clique para editar o estilo</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Content Placeholder 3"/>
          <p:cNvSpPr>
            <a:spLocks noGrp="1"/>
          </p:cNvSpPr>
          <p:nvPr>
            <p:ph sz="half" idx="2"/>
          </p:nvPr>
        </p:nvSpPr>
        <p:spPr>
          <a:xfrm>
            <a:off x="913795" y="2912232"/>
            <a:ext cx="5107208" cy="287896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Content Placeholder 5"/>
          <p:cNvSpPr>
            <a:spLocks noGrp="1"/>
          </p:cNvSpPr>
          <p:nvPr>
            <p:ph sz="quarter" idx="4"/>
          </p:nvPr>
        </p:nvSpPr>
        <p:spPr>
          <a:xfrm>
            <a:off x="6172200" y="2912232"/>
            <a:ext cx="5095357" cy="287896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3/2/2017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3/2/2017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3/2/2017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pt-PT"/>
              <a:t>Clique para editar o estilo</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Date Placeholder 4"/>
          <p:cNvSpPr>
            <a:spLocks noGrp="1"/>
          </p:cNvSpPr>
          <p:nvPr>
            <p:ph type="dt" sz="half" idx="10"/>
          </p:nvPr>
        </p:nvSpPr>
        <p:spPr/>
        <p:txBody>
          <a:bodyPr/>
          <a:lstStyle/>
          <a:p>
            <a:fld id="{48A87A34-81AB-432B-8DAE-1953F412C126}" type="datetimeFigureOut">
              <a:rPr lang="en-US" dirty="0"/>
              <a:pPr/>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a:t>
            </a:r>
          </a:p>
        </p:txBody>
      </p:sp>
      <p:sp>
        <p:nvSpPr>
          <p:cNvPr id="5" name="Date Placeholder 4"/>
          <p:cNvSpPr>
            <a:spLocks noGrp="1"/>
          </p:cNvSpPr>
          <p:nvPr>
            <p:ph type="dt" sz="half" idx="10"/>
          </p:nvPr>
        </p:nvSpPr>
        <p:spPr/>
        <p:txBody>
          <a:bodyPr/>
          <a:lstStyle/>
          <a:p>
            <a:fld id="{48A87A34-81AB-432B-8DAE-1953F412C126}" type="datetimeFigureOut">
              <a:rPr lang="en-US" dirty="0"/>
              <a:pPr/>
              <a:t>3/2/2017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1922" y="2620332"/>
            <a:ext cx="10353761" cy="1326321"/>
          </a:xfrm>
        </p:spPr>
        <p:txBody>
          <a:bodyPr>
            <a:noAutofit/>
          </a:bodyPr>
          <a:lstStyle/>
          <a:p>
            <a:r>
              <a:rPr lang="en-US" sz="7200" dirty="0">
                <a:solidFill>
                  <a:schemeClr val="tx2"/>
                </a:solidFill>
                <a:latin typeface="Algerian" panose="04020705040A02060702" pitchFamily="82" charset="0"/>
              </a:rPr>
              <a:t>The industrial revolution and the Victorian age</a:t>
            </a:r>
          </a:p>
        </p:txBody>
      </p:sp>
    </p:spTree>
    <p:extLst>
      <p:ext uri="{BB962C8B-B14F-4D97-AF65-F5344CB8AC3E}">
        <p14:creationId xmlns:p14="http://schemas.microsoft.com/office/powerpoint/2010/main" val="30275802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5121045" y="2392191"/>
            <a:ext cx="6345008" cy="400110"/>
          </a:xfrm>
          <a:prstGeom prst="rect">
            <a:avLst/>
          </a:prstGeom>
        </p:spPr>
        <p:txBody>
          <a:bodyPr wrap="square">
            <a:spAutoFit/>
          </a:bodyPr>
          <a:lstStyle/>
          <a:p>
            <a:pPr algn="just"/>
            <a:endParaRPr lang="pt-PT" sz="2000" dirty="0">
              <a:latin typeface="Trebuchet MS" panose="020B0603020202020204" pitchFamily="34" charset="0"/>
            </a:endParaRPr>
          </a:p>
        </p:txBody>
      </p:sp>
      <p:sp>
        <p:nvSpPr>
          <p:cNvPr id="4" name="Retângulo 3"/>
          <p:cNvSpPr/>
          <p:nvPr/>
        </p:nvSpPr>
        <p:spPr>
          <a:xfrm>
            <a:off x="5121045" y="1845889"/>
            <a:ext cx="6701760" cy="3108543"/>
          </a:xfrm>
          <a:prstGeom prst="rect">
            <a:avLst/>
          </a:prstGeom>
        </p:spPr>
        <p:txBody>
          <a:bodyPr wrap="square">
            <a:spAutoFit/>
          </a:bodyPr>
          <a:lstStyle/>
          <a:p>
            <a:pPr algn="just"/>
            <a:r>
              <a:rPr lang="en-US" sz="2600" dirty="0" smtClean="0">
                <a:latin typeface="Trebuchet MS" panose="020B0603020202020204" pitchFamily="34" charset="0"/>
              </a:rPr>
              <a:t>	</a:t>
            </a:r>
            <a:r>
              <a:rPr lang="en-US" sz="2800" dirty="0"/>
              <a:t>Before 1755, more than half of the people of Scotland lived in the Highlands. Most Scots spoke Gaelic, a language similar to Irish. Many Scots belonged to clans. The clan members gave their support to their boss in exchange for protection and leadership.</a:t>
            </a:r>
            <a:endParaRPr lang="en-US" sz="2600" dirty="0">
              <a:latin typeface="Trebuchet MS" panose="020B0603020202020204" pitchFamily="34" charset="0"/>
            </a:endParaRPr>
          </a:p>
        </p:txBody>
      </p:sp>
      <p:sp>
        <p:nvSpPr>
          <p:cNvPr id="7" name="Título 1"/>
          <p:cNvSpPr>
            <a:spLocks noGrp="1"/>
          </p:cNvSpPr>
          <p:nvPr>
            <p:ph type="title"/>
          </p:nvPr>
        </p:nvSpPr>
        <p:spPr>
          <a:xfrm>
            <a:off x="991068" y="243109"/>
            <a:ext cx="10353761" cy="1326321"/>
          </a:xfrm>
        </p:spPr>
        <p:txBody>
          <a:bodyPr/>
          <a:lstStyle/>
          <a:p>
            <a:r>
              <a:rPr lang="en-US" dirty="0">
                <a:solidFill>
                  <a:schemeClr val="tx2"/>
                </a:solidFill>
              </a:rPr>
              <a:t>Highland Clearances</a:t>
            </a:r>
          </a:p>
        </p:txBody>
      </p:sp>
      <p:pic>
        <p:nvPicPr>
          <p:cNvPr id="6" name="Imagem 5"/>
          <p:cNvPicPr>
            <a:picLocks noChangeAspect="1"/>
          </p:cNvPicPr>
          <p:nvPr/>
        </p:nvPicPr>
        <p:blipFill>
          <a:blip r:embed="rId2"/>
          <a:stretch>
            <a:fillRect/>
          </a:stretch>
        </p:blipFill>
        <p:spPr>
          <a:xfrm>
            <a:off x="115910" y="1843684"/>
            <a:ext cx="5005135" cy="4178443"/>
          </a:xfrm>
          <a:prstGeom prst="ellipse">
            <a:avLst/>
          </a:prstGeom>
          <a:ln>
            <a:noFill/>
          </a:ln>
          <a:effectLst>
            <a:softEdge rad="112500"/>
          </a:effectLst>
        </p:spPr>
      </p:pic>
    </p:spTree>
    <p:extLst>
      <p:ext uri="{BB962C8B-B14F-4D97-AF65-F5344CB8AC3E}">
        <p14:creationId xmlns:p14="http://schemas.microsoft.com/office/powerpoint/2010/main" val="8746640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760419" y="0"/>
            <a:ext cx="10353761" cy="1326321"/>
          </a:xfrm>
        </p:spPr>
        <p:txBody>
          <a:bodyPr/>
          <a:lstStyle/>
          <a:p>
            <a:r>
              <a:rPr lang="en-US" dirty="0">
                <a:solidFill>
                  <a:schemeClr val="tx2"/>
                </a:solidFill>
              </a:rPr>
              <a:t>Rich and poor families</a:t>
            </a:r>
          </a:p>
        </p:txBody>
      </p:sp>
      <p:sp>
        <p:nvSpPr>
          <p:cNvPr id="6" name="Retângulo 5"/>
          <p:cNvSpPr/>
          <p:nvPr/>
        </p:nvSpPr>
        <p:spPr>
          <a:xfrm>
            <a:off x="4781919" y="1907001"/>
            <a:ext cx="7040885" cy="3780522"/>
          </a:xfrm>
          <a:prstGeom prst="rect">
            <a:avLst/>
          </a:prstGeom>
        </p:spPr>
        <p:txBody>
          <a:bodyPr wrap="square">
            <a:spAutoFit/>
          </a:bodyPr>
          <a:lstStyle/>
          <a:p>
            <a:pPr algn="just">
              <a:lnSpc>
                <a:spcPct val="107000"/>
              </a:lnSpc>
              <a:spcAft>
                <a:spcPts val="800"/>
              </a:spcAft>
              <a:tabLst>
                <a:tab pos="811213" algn="l"/>
              </a:tabLst>
            </a:pPr>
            <a:r>
              <a:rPr lang="en-US" sz="2600" dirty="0">
                <a:latin typeface="Trebuchet MS" panose="020B0603020202020204" pitchFamily="34" charset="0"/>
                <a:ea typeface="Calibri" panose="020F0502020204030204" pitchFamily="34" charset="0"/>
                <a:cs typeface="Times New Roman" panose="02020603050405020304" pitchFamily="18" charset="0"/>
              </a:rPr>
              <a:t>	</a:t>
            </a:r>
            <a:r>
              <a:rPr lang="en-US" sz="2800" dirty="0"/>
              <a:t> Queen Victoria had nine children. She gave them the names of Edward, Alfred, Arthur, Leopold, Victoria, Alice, Helen, Louise and Beatrice. The royal family became a role model for other families. In the nursery, younger children ate, touched, and slept.  Many poor families lived in small country houses.</a:t>
            </a:r>
            <a:endParaRPr lang="pt-PT" sz="2600"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2" name="Imagem 1"/>
          <p:cNvPicPr>
            <a:picLocks noChangeAspect="1"/>
          </p:cNvPicPr>
          <p:nvPr/>
        </p:nvPicPr>
        <p:blipFill>
          <a:blip r:embed="rId2"/>
          <a:stretch>
            <a:fillRect/>
          </a:stretch>
        </p:blipFill>
        <p:spPr>
          <a:xfrm>
            <a:off x="38047" y="1893194"/>
            <a:ext cx="4631277" cy="3734873"/>
          </a:xfrm>
          <a:prstGeom prst="ellipse">
            <a:avLst/>
          </a:prstGeom>
          <a:ln>
            <a:noFill/>
          </a:ln>
          <a:effectLst>
            <a:softEdge rad="112500"/>
          </a:effectLst>
        </p:spPr>
      </p:pic>
    </p:spTree>
    <p:extLst>
      <p:ext uri="{BB962C8B-B14F-4D97-AF65-F5344CB8AC3E}">
        <p14:creationId xmlns:p14="http://schemas.microsoft.com/office/powerpoint/2010/main" val="12156510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47540" y="191756"/>
            <a:ext cx="10353761" cy="1326321"/>
          </a:xfrm>
        </p:spPr>
        <p:txBody>
          <a:bodyPr/>
          <a:lstStyle/>
          <a:p>
            <a:r>
              <a:rPr lang="en-US" dirty="0">
                <a:solidFill>
                  <a:schemeClr val="tx2"/>
                </a:solidFill>
              </a:rPr>
              <a:t>Victorian </a:t>
            </a:r>
            <a:r>
              <a:rPr lang="en-US" dirty="0" smtClean="0">
                <a:solidFill>
                  <a:schemeClr val="tx2"/>
                </a:solidFill>
              </a:rPr>
              <a:t>Scotland</a:t>
            </a:r>
            <a:endParaRPr lang="en-US" dirty="0">
              <a:solidFill>
                <a:schemeClr val="tx2"/>
              </a:solidFill>
            </a:endParaRPr>
          </a:p>
        </p:txBody>
      </p:sp>
      <p:sp>
        <p:nvSpPr>
          <p:cNvPr id="8" name="Retângulo 7"/>
          <p:cNvSpPr/>
          <p:nvPr/>
        </p:nvSpPr>
        <p:spPr>
          <a:xfrm>
            <a:off x="4952293" y="2551747"/>
            <a:ext cx="6688716" cy="2074414"/>
          </a:xfrm>
          <a:prstGeom prst="rect">
            <a:avLst/>
          </a:prstGeom>
        </p:spPr>
        <p:txBody>
          <a:bodyPr wrap="square">
            <a:spAutoFit/>
          </a:bodyPr>
          <a:lstStyle/>
          <a:p>
            <a:pPr algn="just">
              <a:lnSpc>
                <a:spcPct val="115000"/>
              </a:lnSpc>
              <a:spcAft>
                <a:spcPts val="0"/>
              </a:spcAft>
            </a:pPr>
            <a:r>
              <a:rPr lang="en-US" sz="2600" dirty="0" smtClean="0">
                <a:latin typeface="Trebuchet MS" panose="020B0603020202020204" pitchFamily="34" charset="0"/>
                <a:ea typeface="Times New Roman" panose="02020603050405020304" pitchFamily="18" charset="0"/>
                <a:cs typeface="Times New Roman" panose="02020603050405020304" pitchFamily="18" charset="0"/>
              </a:rPr>
              <a:t>	</a:t>
            </a:r>
            <a:r>
              <a:rPr lang="en-US" sz="2800" dirty="0"/>
              <a:t>Queen Victoria was so fond of the Highlands of Scotland that she and her husband, Prince Albert, bought Balmoral Castle in 1848.</a:t>
            </a:r>
            <a:endParaRPr lang="pt-PT" sz="2600"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3" name="Imagem 2"/>
          <p:cNvPicPr>
            <a:picLocks noChangeAspect="1"/>
          </p:cNvPicPr>
          <p:nvPr/>
        </p:nvPicPr>
        <p:blipFill>
          <a:blip r:embed="rId2"/>
          <a:stretch>
            <a:fillRect/>
          </a:stretch>
        </p:blipFill>
        <p:spPr>
          <a:xfrm>
            <a:off x="86592" y="1841679"/>
            <a:ext cx="4707485" cy="3580327"/>
          </a:xfrm>
          <a:prstGeom prst="ellipse">
            <a:avLst/>
          </a:prstGeom>
          <a:ln>
            <a:noFill/>
          </a:ln>
          <a:effectLst>
            <a:softEdge rad="112500"/>
          </a:effectLst>
        </p:spPr>
      </p:pic>
    </p:spTree>
    <p:extLst>
      <p:ext uri="{BB962C8B-B14F-4D97-AF65-F5344CB8AC3E}">
        <p14:creationId xmlns:p14="http://schemas.microsoft.com/office/powerpoint/2010/main" val="390241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47540" y="191756"/>
            <a:ext cx="10353761" cy="1326321"/>
          </a:xfrm>
        </p:spPr>
        <p:txBody>
          <a:bodyPr/>
          <a:lstStyle/>
          <a:p>
            <a:r>
              <a:rPr lang="en-US" dirty="0" smtClean="0">
                <a:solidFill>
                  <a:schemeClr val="tx2"/>
                </a:solidFill>
              </a:rPr>
              <a:t>leisure</a:t>
            </a:r>
            <a:endParaRPr lang="en-US" dirty="0">
              <a:solidFill>
                <a:schemeClr val="tx2"/>
              </a:solidFill>
            </a:endParaRPr>
          </a:p>
        </p:txBody>
      </p:sp>
      <p:sp>
        <p:nvSpPr>
          <p:cNvPr id="5" name="Retângulo 4"/>
          <p:cNvSpPr/>
          <p:nvPr/>
        </p:nvSpPr>
        <p:spPr>
          <a:xfrm>
            <a:off x="5382997" y="1147524"/>
            <a:ext cx="6465332" cy="5503045"/>
          </a:xfrm>
          <a:prstGeom prst="rect">
            <a:avLst/>
          </a:prstGeom>
        </p:spPr>
        <p:txBody>
          <a:bodyPr wrap="square">
            <a:spAutoFit/>
          </a:bodyPr>
          <a:lstStyle/>
          <a:p>
            <a:pPr algn="just">
              <a:lnSpc>
                <a:spcPct val="115000"/>
              </a:lnSpc>
              <a:spcAft>
                <a:spcPts val="1000"/>
              </a:spcAft>
            </a:pPr>
            <a:r>
              <a:rPr lang="en-US" sz="2800" dirty="0" smtClean="0"/>
              <a:t>	At </a:t>
            </a:r>
            <a:r>
              <a:rPr lang="en-US" sz="2800" dirty="0"/>
              <a:t>weekends, rich families could go to the park and, listen to a band. They could also go to the beach or go to the zoo. At Easter, there was "Maypole" dancing. The May Queen was chosen, and paraded through the streets. Poor families looked forward to treatments such as day trips and picnics. These were often run by youth organizations such as the Band of Hope and the Boys Brigade.</a:t>
            </a:r>
            <a:endParaRPr lang="pt-PT" sz="2800" dirty="0">
              <a:effectLst/>
              <a:ea typeface="Calibri" panose="020F0502020204030204" pitchFamily="34" charset="0"/>
              <a:cs typeface="Times New Roman" panose="02020603050405020304" pitchFamily="18" charset="0"/>
            </a:endParaRPr>
          </a:p>
        </p:txBody>
      </p:sp>
      <p:pic>
        <p:nvPicPr>
          <p:cNvPr id="1026" name="Picture 2" descr="Resultado de imagem para leisure victoria 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39" y="1740583"/>
            <a:ext cx="5330718" cy="38102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607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47540" y="191756"/>
            <a:ext cx="10353761" cy="1326321"/>
          </a:xfrm>
        </p:spPr>
        <p:txBody>
          <a:bodyPr/>
          <a:lstStyle/>
          <a:p>
            <a:r>
              <a:rPr lang="en-US" dirty="0">
                <a:solidFill>
                  <a:schemeClr val="tx2"/>
                </a:solidFill>
              </a:rPr>
              <a:t>Work done by:</a:t>
            </a:r>
          </a:p>
        </p:txBody>
      </p:sp>
      <p:sp>
        <p:nvSpPr>
          <p:cNvPr id="5" name="Título 1"/>
          <p:cNvSpPr txBox="1">
            <a:spLocks/>
          </p:cNvSpPr>
          <p:nvPr/>
        </p:nvSpPr>
        <p:spPr>
          <a:xfrm>
            <a:off x="1458740" y="1741156"/>
            <a:ext cx="6059659"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US" dirty="0" err="1" smtClean="0">
                <a:solidFill>
                  <a:schemeClr val="tx2"/>
                </a:solidFill>
              </a:rPr>
              <a:t>Inês</a:t>
            </a:r>
            <a:r>
              <a:rPr lang="en-US" dirty="0" smtClean="0">
                <a:solidFill>
                  <a:schemeClr val="tx2"/>
                </a:solidFill>
              </a:rPr>
              <a:t> </a:t>
            </a:r>
            <a:r>
              <a:rPr lang="en-US" dirty="0" err="1" smtClean="0">
                <a:solidFill>
                  <a:schemeClr val="tx2"/>
                </a:solidFill>
              </a:rPr>
              <a:t>cruz</a:t>
            </a:r>
            <a:r>
              <a:rPr lang="en-US" dirty="0" smtClean="0">
                <a:solidFill>
                  <a:schemeClr val="tx2"/>
                </a:solidFill>
              </a:rPr>
              <a:t>, number 10</a:t>
            </a:r>
            <a:endParaRPr lang="en-US" dirty="0">
              <a:solidFill>
                <a:schemeClr val="tx2"/>
              </a:solidFill>
            </a:endParaRPr>
          </a:p>
        </p:txBody>
      </p:sp>
      <p:sp>
        <p:nvSpPr>
          <p:cNvPr id="6" name="Título 1"/>
          <p:cNvSpPr txBox="1">
            <a:spLocks/>
          </p:cNvSpPr>
          <p:nvPr/>
        </p:nvSpPr>
        <p:spPr>
          <a:xfrm>
            <a:off x="-1525760" y="2627395"/>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endParaRPr lang="en-US" dirty="0">
              <a:solidFill>
                <a:schemeClr val="tx2"/>
              </a:solidFill>
            </a:endParaRPr>
          </a:p>
        </p:txBody>
      </p:sp>
      <p:sp>
        <p:nvSpPr>
          <p:cNvPr id="7" name="Título 1"/>
          <p:cNvSpPr txBox="1">
            <a:spLocks/>
          </p:cNvSpPr>
          <p:nvPr/>
        </p:nvSpPr>
        <p:spPr>
          <a:xfrm>
            <a:off x="1471440" y="2566656"/>
            <a:ext cx="7494760"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US" dirty="0" smtClean="0">
                <a:solidFill>
                  <a:schemeClr val="tx2"/>
                </a:solidFill>
              </a:rPr>
              <a:t>Joana </a:t>
            </a:r>
            <a:r>
              <a:rPr lang="en-US" dirty="0" err="1" smtClean="0">
                <a:solidFill>
                  <a:schemeClr val="tx2"/>
                </a:solidFill>
              </a:rPr>
              <a:t>almeida</a:t>
            </a:r>
            <a:r>
              <a:rPr lang="en-US" dirty="0" smtClean="0">
                <a:solidFill>
                  <a:schemeClr val="tx2"/>
                </a:solidFill>
              </a:rPr>
              <a:t>, number 11</a:t>
            </a:r>
            <a:endParaRPr lang="en-US" dirty="0">
              <a:solidFill>
                <a:schemeClr val="tx2"/>
              </a:solidFill>
            </a:endParaRPr>
          </a:p>
        </p:txBody>
      </p:sp>
      <p:sp>
        <p:nvSpPr>
          <p:cNvPr id="8" name="Título 1"/>
          <p:cNvSpPr txBox="1">
            <a:spLocks/>
          </p:cNvSpPr>
          <p:nvPr/>
        </p:nvSpPr>
        <p:spPr>
          <a:xfrm>
            <a:off x="1458740" y="3341356"/>
            <a:ext cx="73692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US" dirty="0" smtClean="0">
                <a:solidFill>
                  <a:schemeClr val="tx2"/>
                </a:solidFill>
              </a:rPr>
              <a:t>Mariana </a:t>
            </a:r>
            <a:r>
              <a:rPr lang="en-US" dirty="0" err="1" smtClean="0">
                <a:solidFill>
                  <a:schemeClr val="tx2"/>
                </a:solidFill>
              </a:rPr>
              <a:t>santos</a:t>
            </a:r>
            <a:r>
              <a:rPr lang="en-US" dirty="0" smtClean="0">
                <a:solidFill>
                  <a:schemeClr val="tx2"/>
                </a:solidFill>
              </a:rPr>
              <a:t>, number 17 </a:t>
            </a:r>
            <a:endParaRPr lang="en-US" dirty="0">
              <a:solidFill>
                <a:schemeClr val="tx2"/>
              </a:solidFill>
            </a:endParaRPr>
          </a:p>
        </p:txBody>
      </p:sp>
      <p:sp>
        <p:nvSpPr>
          <p:cNvPr id="10" name="Título 1"/>
          <p:cNvSpPr txBox="1">
            <a:spLocks/>
          </p:cNvSpPr>
          <p:nvPr/>
        </p:nvSpPr>
        <p:spPr>
          <a:xfrm>
            <a:off x="9198661" y="4817656"/>
            <a:ext cx="1146412" cy="944113"/>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l"/>
            <a:r>
              <a:rPr lang="en-US" dirty="0" smtClean="0">
                <a:solidFill>
                  <a:schemeClr val="tx2"/>
                </a:solidFill>
              </a:rPr>
              <a:t>                                      6ºF</a:t>
            </a:r>
            <a:endParaRPr lang="en-US" dirty="0">
              <a:solidFill>
                <a:schemeClr val="tx2"/>
              </a:solidFill>
            </a:endParaRPr>
          </a:p>
        </p:txBody>
      </p:sp>
    </p:spTree>
    <p:extLst>
      <p:ext uri="{BB962C8B-B14F-4D97-AF65-F5344CB8AC3E}">
        <p14:creationId xmlns:p14="http://schemas.microsoft.com/office/powerpoint/2010/main" val="13865024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08521" y="2199861"/>
            <a:ext cx="9001462" cy="1914099"/>
          </a:xfrm>
        </p:spPr>
        <p:txBody>
          <a:bodyPr>
            <a:noAutofit/>
          </a:bodyPr>
          <a:lstStyle/>
          <a:p>
            <a:r>
              <a:rPr lang="en-US" sz="5400" dirty="0">
                <a:solidFill>
                  <a:schemeClr val="tx2"/>
                </a:solidFill>
                <a:latin typeface="Algerian" panose="04020705040A02060702" pitchFamily="82" charset="0"/>
              </a:rPr>
              <a:t/>
            </a:r>
            <a:br>
              <a:rPr lang="en-US" sz="5400" dirty="0">
                <a:solidFill>
                  <a:schemeClr val="tx2"/>
                </a:solidFill>
                <a:latin typeface="Algerian" panose="04020705040A02060702" pitchFamily="82" charset="0"/>
              </a:rPr>
            </a:br>
            <a:r>
              <a:rPr lang="en-US" sz="5400" dirty="0">
                <a:solidFill>
                  <a:schemeClr val="tx2"/>
                </a:solidFill>
                <a:latin typeface="Algerian" panose="04020705040A02060702" pitchFamily="82" charset="0"/>
              </a:rPr>
              <a:t/>
            </a:r>
            <a:br>
              <a:rPr lang="en-US" sz="5400" dirty="0">
                <a:solidFill>
                  <a:schemeClr val="tx2"/>
                </a:solidFill>
                <a:latin typeface="Algerian" panose="04020705040A02060702" pitchFamily="82" charset="0"/>
              </a:rPr>
            </a:br>
            <a:r>
              <a:rPr lang="en-US" sz="5400" dirty="0">
                <a:solidFill>
                  <a:schemeClr val="tx2"/>
                </a:solidFill>
                <a:latin typeface="Algerian" panose="04020705040A02060702" pitchFamily="82" charset="0"/>
              </a:rPr>
              <a:t/>
            </a:r>
            <a:br>
              <a:rPr lang="en-US" sz="5400" dirty="0">
                <a:solidFill>
                  <a:schemeClr val="tx2"/>
                </a:solidFill>
                <a:latin typeface="Algerian" panose="04020705040A02060702" pitchFamily="82" charset="0"/>
              </a:rPr>
            </a:br>
            <a:r>
              <a:rPr lang="en-US" sz="5400" dirty="0">
                <a:solidFill>
                  <a:schemeClr val="tx2"/>
                </a:solidFill>
                <a:latin typeface="Algerian" panose="04020705040A02060702" pitchFamily="82" charset="0"/>
              </a:rPr>
              <a:t/>
            </a:r>
            <a:br>
              <a:rPr lang="en-US" sz="5400" dirty="0">
                <a:solidFill>
                  <a:schemeClr val="tx2"/>
                </a:solidFill>
                <a:latin typeface="Algerian" panose="04020705040A02060702" pitchFamily="82" charset="0"/>
              </a:rPr>
            </a:br>
            <a:r>
              <a:rPr lang="en-US" sz="5400" dirty="0">
                <a:solidFill>
                  <a:schemeClr val="tx2"/>
                </a:solidFill>
                <a:latin typeface="Algerian" panose="04020705040A02060702" pitchFamily="82" charset="0"/>
              </a:rPr>
              <a:t/>
            </a:r>
            <a:br>
              <a:rPr lang="en-US" sz="5400" dirty="0">
                <a:solidFill>
                  <a:schemeClr val="tx2"/>
                </a:solidFill>
                <a:latin typeface="Algerian" panose="04020705040A02060702" pitchFamily="82" charset="0"/>
              </a:rPr>
            </a:br>
            <a:r>
              <a:rPr lang="en-US" sz="5400" dirty="0">
                <a:solidFill>
                  <a:schemeClr val="tx2"/>
                </a:solidFill>
                <a:latin typeface="Algerian" panose="04020705040A02060702" pitchFamily="82" charset="0"/>
              </a:rPr>
              <a:t/>
            </a:r>
            <a:br>
              <a:rPr lang="en-US" sz="5400" dirty="0">
                <a:solidFill>
                  <a:schemeClr val="tx2"/>
                </a:solidFill>
                <a:latin typeface="Algerian" panose="04020705040A02060702" pitchFamily="82" charset="0"/>
              </a:rPr>
            </a:br>
            <a:r>
              <a:rPr lang="en-US" sz="5400" dirty="0">
                <a:solidFill>
                  <a:schemeClr val="tx2"/>
                </a:solidFill>
                <a:latin typeface="Algerian" panose="04020705040A02060702" pitchFamily="82" charset="0"/>
              </a:rPr>
              <a:t/>
            </a:r>
            <a:br>
              <a:rPr lang="en-US" sz="5400" dirty="0">
                <a:solidFill>
                  <a:schemeClr val="tx2"/>
                </a:solidFill>
                <a:latin typeface="Algerian" panose="04020705040A02060702" pitchFamily="82" charset="0"/>
              </a:rPr>
            </a:br>
            <a:r>
              <a:rPr lang="en-US" sz="5400" dirty="0">
                <a:solidFill>
                  <a:schemeClr val="tx2"/>
                </a:solidFill>
                <a:latin typeface="Algerian" panose="04020705040A02060702" pitchFamily="82" charset="0"/>
              </a:rPr>
              <a:t/>
            </a:r>
            <a:br>
              <a:rPr lang="en-US" sz="5400" dirty="0">
                <a:solidFill>
                  <a:schemeClr val="tx2"/>
                </a:solidFill>
                <a:latin typeface="Algerian" panose="04020705040A02060702" pitchFamily="82" charset="0"/>
              </a:rPr>
            </a:br>
            <a:r>
              <a:rPr lang="en-US" sz="5400" dirty="0">
                <a:solidFill>
                  <a:schemeClr val="tx2"/>
                </a:solidFill>
                <a:latin typeface="Algerian" panose="04020705040A02060702" pitchFamily="82" charset="0"/>
              </a:rPr>
              <a:t/>
            </a:r>
            <a:br>
              <a:rPr lang="en-US" sz="5400" dirty="0">
                <a:solidFill>
                  <a:schemeClr val="tx2"/>
                </a:solidFill>
                <a:latin typeface="Algerian" panose="04020705040A02060702" pitchFamily="82" charset="0"/>
              </a:rPr>
            </a:br>
            <a:r>
              <a:rPr lang="en-US" sz="5400" dirty="0">
                <a:solidFill>
                  <a:schemeClr val="tx2"/>
                </a:solidFill>
                <a:latin typeface="Algerian" panose="04020705040A02060702" pitchFamily="82" charset="0"/>
              </a:rPr>
              <a:t/>
            </a:r>
            <a:br>
              <a:rPr lang="en-US" sz="5400" dirty="0">
                <a:solidFill>
                  <a:schemeClr val="tx2"/>
                </a:solidFill>
                <a:latin typeface="Algerian" panose="04020705040A02060702" pitchFamily="82" charset="0"/>
              </a:rPr>
            </a:br>
            <a:r>
              <a:rPr lang="en-US" sz="5400" dirty="0">
                <a:solidFill>
                  <a:schemeClr val="tx2"/>
                </a:solidFill>
                <a:latin typeface="Algerian" panose="04020705040A02060702" pitchFamily="82" charset="0"/>
              </a:rPr>
              <a:t/>
            </a:r>
            <a:br>
              <a:rPr lang="en-US" sz="5400" dirty="0">
                <a:solidFill>
                  <a:schemeClr val="tx2"/>
                </a:solidFill>
                <a:latin typeface="Algerian" panose="04020705040A02060702" pitchFamily="82" charset="0"/>
              </a:rPr>
            </a:br>
            <a:r>
              <a:rPr lang="en-US" sz="5400" dirty="0">
                <a:solidFill>
                  <a:schemeClr val="tx2"/>
                </a:solidFill>
                <a:latin typeface="Algerian" panose="04020705040A02060702" pitchFamily="82" charset="0"/>
              </a:rPr>
              <a:t/>
            </a:r>
            <a:br>
              <a:rPr lang="en-US" sz="5400" dirty="0">
                <a:solidFill>
                  <a:schemeClr val="tx2"/>
                </a:solidFill>
                <a:latin typeface="Algerian" panose="04020705040A02060702" pitchFamily="82" charset="0"/>
              </a:rPr>
            </a:br>
            <a:r>
              <a:rPr lang="en-US" sz="5400" dirty="0">
                <a:solidFill>
                  <a:schemeClr val="tx2"/>
                </a:solidFill>
                <a:latin typeface="Algerian" panose="04020705040A02060702" pitchFamily="82" charset="0"/>
              </a:rPr>
              <a:t/>
            </a:r>
            <a:br>
              <a:rPr lang="en-US" sz="5400" dirty="0">
                <a:solidFill>
                  <a:schemeClr val="tx2"/>
                </a:solidFill>
                <a:latin typeface="Algerian" panose="04020705040A02060702" pitchFamily="82" charset="0"/>
              </a:rPr>
            </a:br>
            <a:r>
              <a:rPr lang="en-US" sz="5400" dirty="0">
                <a:solidFill>
                  <a:schemeClr val="tx2"/>
                </a:solidFill>
                <a:latin typeface="Algerian" panose="04020705040A02060702" pitchFamily="82" charset="0"/>
              </a:rPr>
              <a:t/>
            </a:r>
            <a:br>
              <a:rPr lang="en-US" sz="5400" dirty="0">
                <a:solidFill>
                  <a:schemeClr val="tx2"/>
                </a:solidFill>
                <a:latin typeface="Algerian" panose="04020705040A02060702" pitchFamily="82" charset="0"/>
              </a:rPr>
            </a:br>
            <a:r>
              <a:rPr lang="en-US" sz="5400" dirty="0">
                <a:solidFill>
                  <a:schemeClr val="tx2"/>
                </a:solidFill>
                <a:latin typeface="Algerian" panose="04020705040A02060702" pitchFamily="82" charset="0"/>
              </a:rPr>
              <a:t/>
            </a:r>
            <a:br>
              <a:rPr lang="en-US" sz="5400" dirty="0">
                <a:solidFill>
                  <a:schemeClr val="tx2"/>
                </a:solidFill>
                <a:latin typeface="Algerian" panose="04020705040A02060702" pitchFamily="82" charset="0"/>
              </a:rPr>
            </a:br>
            <a:r>
              <a:rPr lang="en-US" sz="5400" dirty="0">
                <a:solidFill>
                  <a:schemeClr val="tx2"/>
                </a:solidFill>
                <a:latin typeface="Algerian" panose="04020705040A02060702" pitchFamily="82" charset="0"/>
              </a:rPr>
              <a:t>The Victorian Age</a:t>
            </a:r>
            <a:br>
              <a:rPr lang="en-US" sz="5400" dirty="0">
                <a:solidFill>
                  <a:schemeClr val="tx2"/>
                </a:solidFill>
                <a:latin typeface="Algerian" panose="04020705040A02060702" pitchFamily="82" charset="0"/>
              </a:rPr>
            </a:br>
            <a:r>
              <a:rPr lang="en-US" sz="5400" dirty="0">
                <a:solidFill>
                  <a:schemeClr val="tx2"/>
                </a:solidFill>
                <a:latin typeface="Algerian" panose="04020705040A02060702" pitchFamily="82" charset="0"/>
              </a:rPr>
              <a:t>1819 - 1901</a:t>
            </a:r>
          </a:p>
        </p:txBody>
      </p:sp>
    </p:spTree>
    <p:extLst>
      <p:ext uri="{BB962C8B-B14F-4D97-AF65-F5344CB8AC3E}">
        <p14:creationId xmlns:p14="http://schemas.microsoft.com/office/powerpoint/2010/main" val="1389044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747540" y="191756"/>
            <a:ext cx="10353761" cy="1326321"/>
          </a:xfrm>
        </p:spPr>
        <p:txBody>
          <a:bodyPr/>
          <a:lstStyle/>
          <a:p>
            <a:r>
              <a:rPr lang="en-US" dirty="0">
                <a:solidFill>
                  <a:schemeClr val="tx2"/>
                </a:solidFill>
              </a:rPr>
              <a:t>The Industrial revolution</a:t>
            </a:r>
          </a:p>
        </p:txBody>
      </p:sp>
      <p:pic>
        <p:nvPicPr>
          <p:cNvPr id="9" name="Imagem 8"/>
          <p:cNvPicPr>
            <a:picLocks noChangeAspect="1"/>
          </p:cNvPicPr>
          <p:nvPr/>
        </p:nvPicPr>
        <p:blipFill>
          <a:blip r:embed="rId2"/>
          <a:stretch>
            <a:fillRect/>
          </a:stretch>
        </p:blipFill>
        <p:spPr>
          <a:xfrm>
            <a:off x="152758" y="1881168"/>
            <a:ext cx="6143342" cy="3826655"/>
          </a:xfrm>
          <a:prstGeom prst="rect">
            <a:avLst/>
          </a:prstGeom>
          <a:ln>
            <a:noFill/>
          </a:ln>
          <a:effectLst>
            <a:softEdge rad="112500"/>
          </a:effectLst>
        </p:spPr>
      </p:pic>
      <p:sp>
        <p:nvSpPr>
          <p:cNvPr id="4" name="Retângulo 3"/>
          <p:cNvSpPr/>
          <p:nvPr/>
        </p:nvSpPr>
        <p:spPr>
          <a:xfrm>
            <a:off x="6515843" y="1051682"/>
            <a:ext cx="5138417" cy="5183150"/>
          </a:xfrm>
          <a:prstGeom prst="rect">
            <a:avLst/>
          </a:prstGeom>
        </p:spPr>
        <p:txBody>
          <a:bodyPr wrap="square">
            <a:spAutoFit/>
          </a:bodyPr>
          <a:lstStyle/>
          <a:p>
            <a:pPr algn="just">
              <a:lnSpc>
                <a:spcPct val="150000"/>
              </a:lnSpc>
            </a:pPr>
            <a:r>
              <a:rPr lang="en-US" sz="2800" dirty="0" smtClean="0"/>
              <a:t/>
            </a:r>
            <a:br>
              <a:rPr lang="en-US" sz="2800" dirty="0" smtClean="0"/>
            </a:br>
            <a:r>
              <a:rPr lang="en-US" sz="2800" dirty="0" smtClean="0"/>
              <a:t>	</a:t>
            </a:r>
            <a:r>
              <a:rPr lang="en-US" sz="2800" dirty="0" smtClean="0"/>
              <a:t>The </a:t>
            </a:r>
            <a:r>
              <a:rPr lang="en-US" sz="2800" dirty="0"/>
              <a:t>Industrial Revolution moved Britain from a land of small towns to a land of large cities with factories. The population grew from 16 million in 1801 to over 41 million in 1901</a:t>
            </a:r>
            <a:r>
              <a:rPr lang="en-US" sz="2800" dirty="0" smtClean="0"/>
              <a:t>.</a:t>
            </a:r>
            <a:endParaRPr lang="pt-PT" sz="2600" dirty="0"/>
          </a:p>
        </p:txBody>
      </p:sp>
    </p:spTree>
    <p:extLst>
      <p:ext uri="{BB962C8B-B14F-4D97-AF65-F5344CB8AC3E}">
        <p14:creationId xmlns:p14="http://schemas.microsoft.com/office/powerpoint/2010/main" val="29971492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4808849" y="1607302"/>
            <a:ext cx="7052592" cy="3539430"/>
          </a:xfrm>
          <a:prstGeom prst="rect">
            <a:avLst/>
          </a:prstGeom>
        </p:spPr>
        <p:txBody>
          <a:bodyPr wrap="square">
            <a:spAutoFit/>
          </a:bodyPr>
          <a:lstStyle/>
          <a:p>
            <a:pPr algn="just">
              <a:spcBef>
                <a:spcPts val="600"/>
              </a:spcBef>
            </a:pPr>
            <a:r>
              <a:rPr lang="en-US" sz="2800" dirty="0" smtClean="0">
                <a:latin typeface="Trebuchet MS" panose="020B0603020202020204" pitchFamily="34" charset="0"/>
              </a:rPr>
              <a:t>	</a:t>
            </a:r>
            <a:r>
              <a:rPr lang="en-US" sz="2800" dirty="0"/>
              <a:t> In Victorian literature, from 1830 to 1870, you can see Britain underwent changes that transformed people´s life. British manufacturing has become dominant in the world. Trade and the financial sector have also grown. British power and influence outside the country expanded and seemed permanent. </a:t>
            </a:r>
            <a:endParaRPr lang="pt-PT" sz="2600" dirty="0">
              <a:latin typeface="Trebuchet MS" panose="020B0603020202020204" pitchFamily="34" charset="0"/>
            </a:endParaRPr>
          </a:p>
        </p:txBody>
      </p:sp>
      <p:sp>
        <p:nvSpPr>
          <p:cNvPr id="7" name="Título 1"/>
          <p:cNvSpPr>
            <a:spLocks noGrp="1"/>
          </p:cNvSpPr>
          <p:nvPr>
            <p:ph type="title"/>
          </p:nvPr>
        </p:nvSpPr>
        <p:spPr>
          <a:xfrm>
            <a:off x="642332" y="280981"/>
            <a:ext cx="10353761" cy="1326321"/>
          </a:xfrm>
        </p:spPr>
        <p:txBody>
          <a:bodyPr/>
          <a:lstStyle/>
          <a:p>
            <a:r>
              <a:rPr lang="en-US" dirty="0">
                <a:solidFill>
                  <a:schemeClr val="tx2"/>
                </a:solidFill>
              </a:rPr>
              <a:t>Features of the society</a:t>
            </a:r>
          </a:p>
        </p:txBody>
      </p:sp>
      <p:pic>
        <p:nvPicPr>
          <p:cNvPr id="8" name="Imagem 7"/>
          <p:cNvPicPr>
            <a:picLocks noChangeAspect="1"/>
          </p:cNvPicPr>
          <p:nvPr/>
        </p:nvPicPr>
        <p:blipFill>
          <a:blip r:embed="rId2"/>
          <a:stretch>
            <a:fillRect/>
          </a:stretch>
        </p:blipFill>
        <p:spPr>
          <a:xfrm>
            <a:off x="423070" y="1713317"/>
            <a:ext cx="4385779" cy="4201070"/>
          </a:xfrm>
          <a:prstGeom prst="ellipse">
            <a:avLst/>
          </a:prstGeom>
          <a:ln>
            <a:noFill/>
          </a:ln>
          <a:effectLst>
            <a:softEdge rad="112500"/>
          </a:effectLst>
        </p:spPr>
      </p:pic>
    </p:spTree>
    <p:extLst>
      <p:ext uri="{BB962C8B-B14F-4D97-AF65-F5344CB8AC3E}">
        <p14:creationId xmlns:p14="http://schemas.microsoft.com/office/powerpoint/2010/main" val="2248075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 </a:t>
            </a:r>
          </a:p>
        </p:txBody>
      </p:sp>
      <p:sp>
        <p:nvSpPr>
          <p:cNvPr id="4" name="Título 1"/>
          <p:cNvSpPr txBox="1">
            <a:spLocks/>
          </p:cNvSpPr>
          <p:nvPr/>
        </p:nvSpPr>
        <p:spPr>
          <a:xfrm>
            <a:off x="913795" y="301780"/>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solidFill>
                  <a:schemeClr val="tx2"/>
                </a:solidFill>
              </a:rPr>
              <a:t>The working conditions </a:t>
            </a:r>
          </a:p>
        </p:txBody>
      </p:sp>
      <p:sp>
        <p:nvSpPr>
          <p:cNvPr id="3" name="Retângulo 2"/>
          <p:cNvSpPr/>
          <p:nvPr/>
        </p:nvSpPr>
        <p:spPr>
          <a:xfrm>
            <a:off x="5140309" y="1696456"/>
            <a:ext cx="6680653" cy="4552015"/>
          </a:xfrm>
          <a:prstGeom prst="rect">
            <a:avLst/>
          </a:prstGeom>
        </p:spPr>
        <p:txBody>
          <a:bodyPr wrap="square">
            <a:spAutoFit/>
          </a:bodyPr>
          <a:lstStyle/>
          <a:p>
            <a:pPr algn="just">
              <a:lnSpc>
                <a:spcPct val="115000"/>
              </a:lnSpc>
              <a:spcAft>
                <a:spcPts val="1000"/>
              </a:spcAft>
            </a:pPr>
            <a:r>
              <a:rPr lang="en-US" sz="2600" dirty="0" smtClean="0">
                <a:latin typeface="Trebuchet MS" panose="020B0603020202020204" pitchFamily="34" charset="0"/>
                <a:ea typeface="Calibri" panose="020F0502020204030204" pitchFamily="34" charset="0"/>
                <a:cs typeface="Times New Roman" panose="02020603050405020304" pitchFamily="18" charset="0"/>
              </a:rPr>
              <a:t>	</a:t>
            </a:r>
            <a:r>
              <a:rPr lang="en-US" sz="2800" dirty="0"/>
              <a:t> Most of the energy we use today comes in the form of electricity or oil. In Victorian times, energy came from water-power, from horses, and especially from coal burning. Coal was important to the Victorians as oil is to us today. Steam engines ran factory machines, locomotives pulling trains and steamships.</a:t>
            </a:r>
            <a:endParaRPr lang="pt-PT" sz="2600"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5" name="Imagem 4"/>
          <p:cNvPicPr>
            <a:picLocks noChangeAspect="1"/>
          </p:cNvPicPr>
          <p:nvPr/>
        </p:nvPicPr>
        <p:blipFill>
          <a:blip r:embed="rId2"/>
          <a:stretch>
            <a:fillRect/>
          </a:stretch>
        </p:blipFill>
        <p:spPr>
          <a:xfrm>
            <a:off x="99878" y="1736212"/>
            <a:ext cx="5040431" cy="4516394"/>
          </a:xfrm>
          <a:prstGeom prst="ellipse">
            <a:avLst/>
          </a:prstGeom>
          <a:ln>
            <a:noFill/>
          </a:ln>
          <a:effectLst>
            <a:softEdge rad="112500"/>
          </a:effectLst>
        </p:spPr>
      </p:pic>
    </p:spTree>
    <p:extLst>
      <p:ext uri="{BB962C8B-B14F-4D97-AF65-F5344CB8AC3E}">
        <p14:creationId xmlns:p14="http://schemas.microsoft.com/office/powerpoint/2010/main" val="491720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02673" y="1220300"/>
            <a:ext cx="8071230" cy="4493538"/>
          </a:xfrm>
          <a:prstGeom prst="rect">
            <a:avLst/>
          </a:prstGeom>
        </p:spPr>
        <p:txBody>
          <a:bodyPr wrap="square">
            <a:spAutoFit/>
          </a:bodyPr>
          <a:lstStyle/>
          <a:p>
            <a:pPr algn="just"/>
            <a:r>
              <a:rPr lang="en-US" sz="2600" dirty="0"/>
              <a:t>	</a:t>
            </a:r>
            <a:r>
              <a:rPr lang="en-US" sz="2600" dirty="0" smtClean="0"/>
              <a:t>Many </a:t>
            </a:r>
            <a:r>
              <a:rPr lang="en-US" sz="2600" dirty="0"/>
              <a:t>families had 10 or more children.</a:t>
            </a:r>
          </a:p>
          <a:p>
            <a:pPr algn="just"/>
            <a:r>
              <a:rPr lang="en-US" sz="2600" dirty="0" smtClean="0"/>
              <a:t>	Children </a:t>
            </a:r>
            <a:r>
              <a:rPr lang="en-US" sz="2600" dirty="0"/>
              <a:t>from richer homes were well fed, wore warm clothes, and had shoes.</a:t>
            </a:r>
          </a:p>
          <a:p>
            <a:pPr algn="just"/>
            <a:r>
              <a:rPr lang="en-US" sz="2600" dirty="0" smtClean="0"/>
              <a:t>	The </a:t>
            </a:r>
            <a:r>
              <a:rPr lang="en-US" sz="2600" dirty="0"/>
              <a:t>poor children looked thin and hungry, wore tattered clothes and, some had no shoes. The poor boys had to work, lucky enough to go to school. Families had no money unless they worked.</a:t>
            </a:r>
          </a:p>
          <a:p>
            <a:pPr algn="just"/>
            <a:r>
              <a:rPr lang="en-US" sz="2600" dirty="0" smtClean="0"/>
              <a:t>	The </a:t>
            </a:r>
            <a:r>
              <a:rPr lang="en-US" sz="2600" dirty="0"/>
              <a:t>Industrial Revolution created new jobs in factories and mines. Many of these jobs were done mostly by children. Many children started working at 5 years of age.</a:t>
            </a:r>
            <a:endParaRPr lang="pt-PT" sz="2600" dirty="0"/>
          </a:p>
        </p:txBody>
      </p:sp>
      <p:pic>
        <p:nvPicPr>
          <p:cNvPr id="5" name="Imagem 4" descr="http://downloads.bbc.co.uk/rmhttp/schools/primaryhistory/images/victorian_britain/children_at_school/v_brook_street_school.jpg"/>
          <p:cNvPicPr/>
          <p:nvPr/>
        </p:nvPicPr>
        <p:blipFill>
          <a:blip r:embed="rId2"/>
          <a:srcRect/>
          <a:stretch>
            <a:fillRect/>
          </a:stretch>
        </p:blipFill>
        <p:spPr bwMode="auto">
          <a:xfrm>
            <a:off x="0" y="1683097"/>
            <a:ext cx="3889421" cy="3236633"/>
          </a:xfrm>
          <a:prstGeom prst="ellipse">
            <a:avLst/>
          </a:prstGeom>
          <a:ln>
            <a:noFill/>
          </a:ln>
          <a:effectLst>
            <a:softEdge rad="112500"/>
          </a:effectLst>
        </p:spPr>
      </p:pic>
      <p:sp>
        <p:nvSpPr>
          <p:cNvPr id="6" name="Título 1"/>
          <p:cNvSpPr>
            <a:spLocks noGrp="1"/>
          </p:cNvSpPr>
          <p:nvPr>
            <p:ph type="title"/>
          </p:nvPr>
        </p:nvSpPr>
        <p:spPr>
          <a:xfrm>
            <a:off x="862280" y="0"/>
            <a:ext cx="10353761" cy="1326321"/>
          </a:xfrm>
        </p:spPr>
        <p:txBody>
          <a:bodyPr/>
          <a:lstStyle/>
          <a:p>
            <a:r>
              <a:rPr lang="en-US" dirty="0">
                <a:solidFill>
                  <a:schemeClr val="tx2"/>
                </a:solidFill>
              </a:rPr>
              <a:t>Children at work</a:t>
            </a:r>
          </a:p>
        </p:txBody>
      </p:sp>
    </p:spTree>
    <p:extLst>
      <p:ext uri="{BB962C8B-B14F-4D97-AF65-F5344CB8AC3E}">
        <p14:creationId xmlns:p14="http://schemas.microsoft.com/office/powerpoint/2010/main" val="3088164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80">
                                          <p:stCondLst>
                                            <p:cond delay="0"/>
                                          </p:stCondLst>
                                        </p:cTn>
                                        <p:tgtEl>
                                          <p:spTgt spid="5"/>
                                        </p:tgtEl>
                                      </p:cBhvr>
                                    </p:animEffect>
                                    <p:anim calcmode="lin" valueType="num">
                                      <p:cBhvr>
                                        <p:cTn id="1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gtEl>
                                      </p:cBhvr>
                                      <p:to x="100000" y="60000"/>
                                    </p:animScale>
                                    <p:animScale>
                                      <p:cBhvr>
                                        <p:cTn id="24" dur="166" decel="50000">
                                          <p:stCondLst>
                                            <p:cond delay="676"/>
                                          </p:stCondLst>
                                        </p:cTn>
                                        <p:tgtEl>
                                          <p:spTgt spid="5"/>
                                        </p:tgtEl>
                                      </p:cBhvr>
                                      <p:to x="100000" y="100000"/>
                                    </p:animScale>
                                    <p:animScale>
                                      <p:cBhvr>
                                        <p:cTn id="25" dur="26">
                                          <p:stCondLst>
                                            <p:cond delay="1312"/>
                                          </p:stCondLst>
                                        </p:cTn>
                                        <p:tgtEl>
                                          <p:spTgt spid="5"/>
                                        </p:tgtEl>
                                      </p:cBhvr>
                                      <p:to x="100000" y="80000"/>
                                    </p:animScale>
                                    <p:animScale>
                                      <p:cBhvr>
                                        <p:cTn id="26" dur="166" decel="50000">
                                          <p:stCondLst>
                                            <p:cond delay="1338"/>
                                          </p:stCondLst>
                                        </p:cTn>
                                        <p:tgtEl>
                                          <p:spTgt spid="5"/>
                                        </p:tgtEl>
                                      </p:cBhvr>
                                      <p:to x="100000" y="100000"/>
                                    </p:animScale>
                                    <p:animScale>
                                      <p:cBhvr>
                                        <p:cTn id="27" dur="26">
                                          <p:stCondLst>
                                            <p:cond delay="1642"/>
                                          </p:stCondLst>
                                        </p:cTn>
                                        <p:tgtEl>
                                          <p:spTgt spid="5"/>
                                        </p:tgtEl>
                                      </p:cBhvr>
                                      <p:to x="100000" y="90000"/>
                                    </p:animScale>
                                    <p:animScale>
                                      <p:cBhvr>
                                        <p:cTn id="28" dur="166" decel="50000">
                                          <p:stCondLst>
                                            <p:cond delay="1668"/>
                                          </p:stCondLst>
                                        </p:cTn>
                                        <p:tgtEl>
                                          <p:spTgt spid="5"/>
                                        </p:tgtEl>
                                      </p:cBhvr>
                                      <p:to x="100000" y="100000"/>
                                    </p:animScale>
                                    <p:animScale>
                                      <p:cBhvr>
                                        <p:cTn id="29" dur="26">
                                          <p:stCondLst>
                                            <p:cond delay="1808"/>
                                          </p:stCondLst>
                                        </p:cTn>
                                        <p:tgtEl>
                                          <p:spTgt spid="5"/>
                                        </p:tgtEl>
                                      </p:cBhvr>
                                      <p:to x="100000" y="95000"/>
                                    </p:animScale>
                                    <p:animScale>
                                      <p:cBhvr>
                                        <p:cTn id="3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913795" y="609600"/>
            <a:ext cx="10353761" cy="1326321"/>
          </a:xfrm>
        </p:spPr>
        <p:txBody>
          <a:bodyPr/>
          <a:lstStyle/>
          <a:p>
            <a:r>
              <a:rPr lang="en-US" dirty="0">
                <a:solidFill>
                  <a:schemeClr val="tx2"/>
                </a:solidFill>
              </a:rPr>
              <a:t>Children at play</a:t>
            </a:r>
          </a:p>
        </p:txBody>
      </p:sp>
      <p:sp>
        <p:nvSpPr>
          <p:cNvPr id="5" name="Retângulo 4"/>
          <p:cNvSpPr/>
          <p:nvPr/>
        </p:nvSpPr>
        <p:spPr>
          <a:xfrm>
            <a:off x="5427522" y="1918588"/>
            <a:ext cx="6096000" cy="3970318"/>
          </a:xfrm>
          <a:prstGeom prst="rect">
            <a:avLst/>
          </a:prstGeom>
        </p:spPr>
        <p:txBody>
          <a:bodyPr>
            <a:spAutoFit/>
          </a:bodyPr>
          <a:lstStyle/>
          <a:p>
            <a:pPr algn="just"/>
            <a:r>
              <a:rPr lang="en-US" sz="2800" dirty="0" smtClean="0"/>
              <a:t>	Although </a:t>
            </a:r>
            <a:r>
              <a:rPr lang="en-US" sz="2800" dirty="0"/>
              <a:t>many children worked in Victorian times, they still had time to play. Most children played in the streets in the fields or in the woods. With ten or more children together, it was a luxury for the poor to have a place to play. If they did not have a proper ball, they would make balls of old rags.</a:t>
            </a:r>
            <a:endParaRPr lang="pt-PT" sz="2600" dirty="0">
              <a:latin typeface="Trebuchet MS" panose="020B0603020202020204" pitchFamily="34" charset="0"/>
            </a:endParaRPr>
          </a:p>
        </p:txBody>
      </p:sp>
      <p:pic>
        <p:nvPicPr>
          <p:cNvPr id="6" name="Imagem 5"/>
          <p:cNvPicPr>
            <a:picLocks noChangeAspect="1"/>
          </p:cNvPicPr>
          <p:nvPr/>
        </p:nvPicPr>
        <p:blipFill>
          <a:blip r:embed="rId2"/>
          <a:stretch>
            <a:fillRect/>
          </a:stretch>
        </p:blipFill>
        <p:spPr>
          <a:xfrm>
            <a:off x="-1" y="2255836"/>
            <a:ext cx="5125793" cy="3578819"/>
          </a:xfrm>
          <a:prstGeom prst="ellipse">
            <a:avLst/>
          </a:prstGeom>
          <a:ln>
            <a:noFill/>
          </a:ln>
          <a:effectLst>
            <a:softEdge rad="112500"/>
          </a:effectLst>
        </p:spPr>
      </p:pic>
    </p:spTree>
    <p:extLst>
      <p:ext uri="{BB962C8B-B14F-4D97-AF65-F5344CB8AC3E}">
        <p14:creationId xmlns:p14="http://schemas.microsoft.com/office/powerpoint/2010/main" val="2069274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913795" y="609600"/>
            <a:ext cx="10353761" cy="1326321"/>
          </a:xfrm>
        </p:spPr>
        <p:txBody>
          <a:bodyPr/>
          <a:lstStyle/>
          <a:p>
            <a:r>
              <a:rPr lang="en-US" dirty="0">
                <a:solidFill>
                  <a:schemeClr val="tx2"/>
                </a:solidFill>
              </a:rPr>
              <a:t>Children in factories</a:t>
            </a:r>
          </a:p>
        </p:txBody>
      </p:sp>
      <p:sp>
        <p:nvSpPr>
          <p:cNvPr id="5" name="Retângulo 4"/>
          <p:cNvSpPr/>
          <p:nvPr/>
        </p:nvSpPr>
        <p:spPr>
          <a:xfrm>
            <a:off x="4963883" y="2566351"/>
            <a:ext cx="6096000" cy="400110"/>
          </a:xfrm>
          <a:prstGeom prst="rect">
            <a:avLst/>
          </a:prstGeom>
        </p:spPr>
        <p:txBody>
          <a:bodyPr>
            <a:spAutoFit/>
          </a:bodyPr>
          <a:lstStyle/>
          <a:p>
            <a:endParaRPr lang="pt-PT" sz="2000" dirty="0">
              <a:latin typeface="Trebuchet MS" panose="020B0603020202020204" pitchFamily="34" charset="0"/>
            </a:endParaRPr>
          </a:p>
        </p:txBody>
      </p:sp>
      <p:sp>
        <p:nvSpPr>
          <p:cNvPr id="7" name="Retângulo 6"/>
          <p:cNvSpPr/>
          <p:nvPr/>
        </p:nvSpPr>
        <p:spPr>
          <a:xfrm>
            <a:off x="4963883" y="2663653"/>
            <a:ext cx="6096000" cy="400110"/>
          </a:xfrm>
          <a:prstGeom prst="rect">
            <a:avLst/>
          </a:prstGeom>
        </p:spPr>
        <p:txBody>
          <a:bodyPr>
            <a:spAutoFit/>
          </a:bodyPr>
          <a:lstStyle/>
          <a:p>
            <a:endParaRPr lang="pt-PT" sz="2000" dirty="0">
              <a:latin typeface="Trebuchet MS" panose="020B0603020202020204" pitchFamily="34" charset="0"/>
            </a:endParaRPr>
          </a:p>
        </p:txBody>
      </p:sp>
      <p:sp>
        <p:nvSpPr>
          <p:cNvPr id="8" name="Retângulo 7"/>
          <p:cNvSpPr/>
          <p:nvPr/>
        </p:nvSpPr>
        <p:spPr>
          <a:xfrm>
            <a:off x="4922548" y="2305231"/>
            <a:ext cx="6345008" cy="3108543"/>
          </a:xfrm>
          <a:prstGeom prst="rect">
            <a:avLst/>
          </a:prstGeom>
        </p:spPr>
        <p:txBody>
          <a:bodyPr wrap="square">
            <a:spAutoFit/>
          </a:bodyPr>
          <a:lstStyle/>
          <a:p>
            <a:pPr algn="just"/>
            <a:r>
              <a:rPr lang="en-US" sz="2600" dirty="0" smtClean="0">
                <a:latin typeface="Trebuchet MS" panose="020B0603020202020204" pitchFamily="34" charset="0"/>
              </a:rPr>
              <a:t>	</a:t>
            </a:r>
            <a:r>
              <a:rPr lang="en-US" sz="2800" dirty="0"/>
              <a:t>Britain was the first country in the world to have many factories. The machines did jobs, like wiring, that were done by families at home. They breathed air filled with dust and oil. The iron and steel works were so hot that the workers dripped with sweat.</a:t>
            </a:r>
            <a:endParaRPr lang="pt-PT" sz="2800" dirty="0">
              <a:latin typeface="Trebuchet MS" panose="020B0603020202020204" pitchFamily="34" charset="0"/>
            </a:endParaRPr>
          </a:p>
        </p:txBody>
      </p:sp>
      <p:pic>
        <p:nvPicPr>
          <p:cNvPr id="9" name="Imagem 8"/>
          <p:cNvPicPr>
            <a:picLocks noChangeAspect="1"/>
          </p:cNvPicPr>
          <p:nvPr/>
        </p:nvPicPr>
        <p:blipFill>
          <a:blip r:embed="rId2"/>
          <a:stretch>
            <a:fillRect/>
          </a:stretch>
        </p:blipFill>
        <p:spPr>
          <a:xfrm>
            <a:off x="175214" y="1622132"/>
            <a:ext cx="4446030" cy="4553595"/>
          </a:xfrm>
          <a:prstGeom prst="ellipse">
            <a:avLst/>
          </a:prstGeom>
          <a:ln>
            <a:noFill/>
          </a:ln>
          <a:effectLst>
            <a:softEdge rad="112500"/>
          </a:effectLst>
        </p:spPr>
      </p:pic>
    </p:spTree>
    <p:extLst>
      <p:ext uri="{BB962C8B-B14F-4D97-AF65-F5344CB8AC3E}">
        <p14:creationId xmlns:p14="http://schemas.microsoft.com/office/powerpoint/2010/main" val="37310084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solidFill>
                  <a:schemeClr val="tx2"/>
                </a:solidFill>
              </a:rPr>
              <a:t>Charles </a:t>
            </a:r>
            <a:r>
              <a:rPr lang="en-US" dirty="0" smtClean="0">
                <a:solidFill>
                  <a:schemeClr val="tx2"/>
                </a:solidFill>
              </a:rPr>
              <a:t>Dickens </a:t>
            </a:r>
            <a:r>
              <a:rPr lang="en-US" dirty="0">
                <a:solidFill>
                  <a:schemeClr val="tx2"/>
                </a:solidFill>
              </a:rPr>
              <a:t>books </a:t>
            </a:r>
          </a:p>
        </p:txBody>
      </p:sp>
      <p:pic>
        <p:nvPicPr>
          <p:cNvPr id="1028" name="Picture 4" descr="Resultado de imagem para charles dick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75" y="1691223"/>
            <a:ext cx="3350204" cy="44201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tângulo 2"/>
          <p:cNvSpPr/>
          <p:nvPr/>
        </p:nvSpPr>
        <p:spPr>
          <a:xfrm>
            <a:off x="4091723" y="2168295"/>
            <a:ext cx="7507291" cy="2677656"/>
          </a:xfrm>
          <a:prstGeom prst="rect">
            <a:avLst/>
          </a:prstGeom>
        </p:spPr>
        <p:txBody>
          <a:bodyPr wrap="square">
            <a:spAutoFit/>
          </a:bodyPr>
          <a:lstStyle/>
          <a:p>
            <a:pPr algn="just"/>
            <a:r>
              <a:rPr lang="en-US" sz="2600" dirty="0" smtClean="0">
                <a:latin typeface="Trebuchet MS" panose="020B0603020202020204" pitchFamily="34" charset="0"/>
              </a:rPr>
              <a:t>	</a:t>
            </a:r>
            <a:r>
              <a:rPr lang="en-US" sz="2800" dirty="0"/>
              <a:t>Charles John Huffam Dickens was born on February 7, 1812 and died on June 9, 1870. He was an English social writer and critic. He has created some of the best-known fictional characters in the world and is considered the greatest novelist of the Victorian era.</a:t>
            </a:r>
            <a:endParaRPr lang="pt-PT" sz="2600" dirty="0">
              <a:latin typeface="Trebuchet MS" panose="020B0603020202020204" pitchFamily="34" charset="0"/>
            </a:endParaRPr>
          </a:p>
        </p:txBody>
      </p:sp>
    </p:spTree>
    <p:extLst>
      <p:ext uri="{BB962C8B-B14F-4D97-AF65-F5344CB8AC3E}">
        <p14:creationId xmlns:p14="http://schemas.microsoft.com/office/powerpoint/2010/main" val="1046293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80">
                                          <p:stCondLst>
                                            <p:cond delay="0"/>
                                          </p:stCondLst>
                                        </p:cTn>
                                        <p:tgtEl>
                                          <p:spTgt spid="1028"/>
                                        </p:tgtEl>
                                      </p:cBhvr>
                                    </p:animEffect>
                                    <p:anim calcmode="lin" valueType="num">
                                      <p:cBhvr>
                                        <p:cTn id="1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3" dur="26">
                                          <p:stCondLst>
                                            <p:cond delay="650"/>
                                          </p:stCondLst>
                                        </p:cTn>
                                        <p:tgtEl>
                                          <p:spTgt spid="1028"/>
                                        </p:tgtEl>
                                      </p:cBhvr>
                                      <p:to x="100000" y="60000"/>
                                    </p:animScale>
                                    <p:animScale>
                                      <p:cBhvr>
                                        <p:cTn id="24" dur="166" decel="50000">
                                          <p:stCondLst>
                                            <p:cond delay="676"/>
                                          </p:stCondLst>
                                        </p:cTn>
                                        <p:tgtEl>
                                          <p:spTgt spid="1028"/>
                                        </p:tgtEl>
                                      </p:cBhvr>
                                      <p:to x="100000" y="100000"/>
                                    </p:animScale>
                                    <p:animScale>
                                      <p:cBhvr>
                                        <p:cTn id="25" dur="26">
                                          <p:stCondLst>
                                            <p:cond delay="1312"/>
                                          </p:stCondLst>
                                        </p:cTn>
                                        <p:tgtEl>
                                          <p:spTgt spid="1028"/>
                                        </p:tgtEl>
                                      </p:cBhvr>
                                      <p:to x="100000" y="80000"/>
                                    </p:animScale>
                                    <p:animScale>
                                      <p:cBhvr>
                                        <p:cTn id="26" dur="166" decel="50000">
                                          <p:stCondLst>
                                            <p:cond delay="1338"/>
                                          </p:stCondLst>
                                        </p:cTn>
                                        <p:tgtEl>
                                          <p:spTgt spid="1028"/>
                                        </p:tgtEl>
                                      </p:cBhvr>
                                      <p:to x="100000" y="100000"/>
                                    </p:animScale>
                                    <p:animScale>
                                      <p:cBhvr>
                                        <p:cTn id="27" dur="26">
                                          <p:stCondLst>
                                            <p:cond delay="1642"/>
                                          </p:stCondLst>
                                        </p:cTn>
                                        <p:tgtEl>
                                          <p:spTgt spid="1028"/>
                                        </p:tgtEl>
                                      </p:cBhvr>
                                      <p:to x="100000" y="90000"/>
                                    </p:animScale>
                                    <p:animScale>
                                      <p:cBhvr>
                                        <p:cTn id="28" dur="166" decel="50000">
                                          <p:stCondLst>
                                            <p:cond delay="1668"/>
                                          </p:stCondLst>
                                        </p:cTn>
                                        <p:tgtEl>
                                          <p:spTgt spid="1028"/>
                                        </p:tgtEl>
                                      </p:cBhvr>
                                      <p:to x="100000" y="100000"/>
                                    </p:animScale>
                                    <p:animScale>
                                      <p:cBhvr>
                                        <p:cTn id="29" dur="26">
                                          <p:stCondLst>
                                            <p:cond delay="1808"/>
                                          </p:stCondLst>
                                        </p:cTn>
                                        <p:tgtEl>
                                          <p:spTgt spid="1028"/>
                                        </p:tgtEl>
                                      </p:cBhvr>
                                      <p:to x="100000" y="95000"/>
                                    </p:animScale>
                                    <p:animScale>
                                      <p:cBhvr>
                                        <p:cTn id="30"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docProps/app.xml><?xml version="1.0" encoding="utf-8"?>
<Properties xmlns="http://schemas.openxmlformats.org/officeDocument/2006/extended-properties" xmlns:vt="http://schemas.openxmlformats.org/officeDocument/2006/docPropsVTypes">
  <Template>TM04033921[[fn=Damasco]]</Template>
  <TotalTime>1135</TotalTime>
  <Words>60</Words>
  <Application>Microsoft Office PowerPoint</Application>
  <PresentationFormat>Ecrã Panorâmico</PresentationFormat>
  <Paragraphs>33</Paragraphs>
  <Slides>14</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14</vt:i4>
      </vt:variant>
    </vt:vector>
  </HeadingPairs>
  <TitlesOfParts>
    <vt:vector size="22" baseType="lpstr">
      <vt:lpstr>Algerian</vt:lpstr>
      <vt:lpstr>Arial</vt:lpstr>
      <vt:lpstr>Bookman Old Style</vt:lpstr>
      <vt:lpstr>Calibri</vt:lpstr>
      <vt:lpstr>Rockwell</vt:lpstr>
      <vt:lpstr>Times New Roman</vt:lpstr>
      <vt:lpstr>Trebuchet MS</vt:lpstr>
      <vt:lpstr>Damask</vt:lpstr>
      <vt:lpstr>The industrial revolution and the Victorian age</vt:lpstr>
      <vt:lpstr>               The Victorian Age 1819 - 1901</vt:lpstr>
      <vt:lpstr>The Industrial revolution</vt:lpstr>
      <vt:lpstr>Features of the society</vt:lpstr>
      <vt:lpstr> </vt:lpstr>
      <vt:lpstr>Children at work</vt:lpstr>
      <vt:lpstr>Children at play</vt:lpstr>
      <vt:lpstr>Children in factories</vt:lpstr>
      <vt:lpstr>Charles Dickens books </vt:lpstr>
      <vt:lpstr>Highland Clearances</vt:lpstr>
      <vt:lpstr>Rich and poor families</vt:lpstr>
      <vt:lpstr>Victorian Scotland</vt:lpstr>
      <vt:lpstr>leisure</vt:lpstr>
      <vt:lpstr>Work done by: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Victorian Age</dc:title>
  <dc:creator>Utilizador</dc:creator>
  <cp:lastModifiedBy>Utilizador</cp:lastModifiedBy>
  <cp:revision>90</cp:revision>
  <dcterms:created xsi:type="dcterms:W3CDTF">2017-01-18T16:39:11Z</dcterms:created>
  <dcterms:modified xsi:type="dcterms:W3CDTF">2017-03-02T23:09:05Z</dcterms:modified>
</cp:coreProperties>
</file>