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sldIdLst>
    <p:sldId id="256" r:id="rId2"/>
    <p:sldId id="257" r:id="rId3"/>
    <p:sldId id="258" r:id="rId4"/>
    <p:sldId id="260" r:id="rId5"/>
    <p:sldId id="268" r:id="rId6"/>
    <p:sldId id="271" r:id="rId7"/>
    <p:sldId id="274" r:id="rId8"/>
    <p:sldId id="275" r:id="rId9"/>
    <p:sldId id="276" r:id="rId10"/>
    <p:sldId id="278" r:id="rId11"/>
    <p:sldId id="279" r:id="rId12"/>
    <p:sldId id="280" r:id="rId13"/>
    <p:sldId id="281" r:id="rId14"/>
    <p:sldId id="282" r:id="rId15"/>
    <p:sldId id="272" r:id="rId16"/>
    <p:sldId id="273" r:id="rId17"/>
    <p:sldId id="261" r:id="rId18"/>
    <p:sldId id="284" r:id="rId19"/>
    <p:sldId id="285" r:id="rId20"/>
    <p:sldId id="270" r:id="rId21"/>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uno Almeida" initials="NA" lastIdx="1" clrIdx="0">
    <p:extLst>
      <p:ext uri="{19B8F6BF-5375-455C-9EA6-DF929625EA0E}">
        <p15:presenceInfo xmlns="" xmlns:p15="http://schemas.microsoft.com/office/powerpoint/2012/main" userId="ad8425539f1e82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82" autoAdjust="0"/>
    <p:restoredTop sz="94660"/>
  </p:normalViewPr>
  <p:slideViewPr>
    <p:cSldViewPr snapToGrid="0">
      <p:cViewPr varScale="1">
        <p:scale>
          <a:sx n="88" d="100"/>
          <a:sy n="88" d="100"/>
        </p:scale>
        <p:origin x="-28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PT"/>
              <a:t>Clique para editar o estilo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Faça clique para editar o estilo</a:t>
            </a:r>
            <a:endParaRPr lang="en-US" dirty="0"/>
          </a:p>
        </p:txBody>
      </p:sp>
      <p:sp>
        <p:nvSpPr>
          <p:cNvPr id="4" name="Date Placeholder 3"/>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25115237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PT"/>
              <a:t>Clique para editar o estilo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a:t>
            </a:r>
          </a:p>
        </p:txBody>
      </p:sp>
      <p:sp>
        <p:nvSpPr>
          <p:cNvPr id="4" name="Date Placeholder 3"/>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2908379911"/>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PT"/>
              <a:t>Clique para editar o estilo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a:t>
            </a:r>
          </a:p>
        </p:txBody>
      </p:sp>
      <p:sp>
        <p:nvSpPr>
          <p:cNvPr id="4" name="Date Placeholder 3"/>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DDE69A6-7237-42B8-A390-51E436093E9C}" type="slidenum">
              <a:rPr lang="pt-PT" smtClean="0"/>
              <a:pPr/>
              <a:t>‹nº›</a:t>
            </a:fld>
            <a:endParaRPr lang="pt-P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747205878"/>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PT"/>
              <a:t>Clique para editar o estilo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a:t>
            </a:r>
          </a:p>
        </p:txBody>
      </p:sp>
      <p:sp>
        <p:nvSpPr>
          <p:cNvPr id="4" name="Date Placeholder 3"/>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406948384"/>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PT"/>
              <a:t>Clique para editar o estilo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a:t>
            </a:r>
          </a:p>
        </p:txBody>
      </p:sp>
      <p:sp>
        <p:nvSpPr>
          <p:cNvPr id="4" name="Date Placeholder 3"/>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DDE69A6-7237-42B8-A390-51E436093E9C}" type="slidenum">
              <a:rPr lang="pt-PT" smtClean="0"/>
              <a:pPr/>
              <a:t>‹nº›</a:t>
            </a:fld>
            <a:endParaRPr lang="pt-P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4290168717"/>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PT"/>
              <a:t>Clique para editar o estilo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a:t>
            </a:r>
          </a:p>
        </p:txBody>
      </p:sp>
      <p:sp>
        <p:nvSpPr>
          <p:cNvPr id="4" name="Date Placeholder 3"/>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3229011978"/>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Vertical Text Placeholder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3736458428"/>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PT"/>
              <a:t>Clique para editar o estilo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384200034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Content Placeholder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415617980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PT"/>
              <a:t>Clique para editar o estilo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a:t>
            </a:r>
          </a:p>
        </p:txBody>
      </p:sp>
      <p:sp>
        <p:nvSpPr>
          <p:cNvPr id="4" name="Date Placeholder 3"/>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392289778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2287221763"/>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Clique para editar o estilo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305358832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PT"/>
              <a:t>Clique para editar o estilo</a:t>
            </a:r>
            <a:endParaRPr lang="en-US" dirty="0"/>
          </a:p>
        </p:txBody>
      </p:sp>
      <p:sp>
        <p:nvSpPr>
          <p:cNvPr id="3" name="Date Placeholder 2"/>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3308153528"/>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413759535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PT"/>
              <a:t>Clique para editar o estilo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PT"/>
              <a:t>Clique para editar os estilos</a:t>
            </a:r>
          </a:p>
        </p:txBody>
      </p:sp>
      <p:sp>
        <p:nvSpPr>
          <p:cNvPr id="5" name="Date Placeholder 4"/>
          <p:cNvSpPr>
            <a:spLocks noGrp="1"/>
          </p:cNvSpPr>
          <p:nvPr>
            <p:ph type="dt" sz="half" idx="10"/>
          </p:nvPr>
        </p:nvSpPr>
        <p:spPr/>
        <p:txBody>
          <a:bodyPr/>
          <a:lstStyle/>
          <a:p>
            <a:fld id="{16CB4F09-F1FF-4996-B0C9-6BA3D7213702}" type="datetimeFigureOut">
              <a:rPr lang="pt-PT" smtClean="0"/>
              <a:pPr/>
              <a:t>02/07/2017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135028555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PT"/>
              <a:t>Clique para editar o estilo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EDDE69A6-7237-42B8-A390-51E436093E9C}" type="slidenum">
              <a:rPr lang="pt-PT" smtClean="0"/>
              <a:pPr/>
              <a:t>‹nº›</a:t>
            </a:fld>
            <a:endParaRPr lang="pt-PT"/>
          </a:p>
        </p:txBody>
      </p:sp>
      <p:sp>
        <p:nvSpPr>
          <p:cNvPr id="5" name="Date Placeholder 4"/>
          <p:cNvSpPr>
            <a:spLocks noGrp="1"/>
          </p:cNvSpPr>
          <p:nvPr>
            <p:ph type="dt" sz="half" idx="10"/>
          </p:nvPr>
        </p:nvSpPr>
        <p:spPr/>
        <p:txBody>
          <a:bodyPr/>
          <a:lstStyle/>
          <a:p>
            <a:fld id="{16CB4F09-F1FF-4996-B0C9-6BA3D7213702}" type="datetimeFigureOut">
              <a:rPr lang="pt-PT" smtClean="0"/>
              <a:pPr/>
              <a:t>02/07/2017</a:t>
            </a:fld>
            <a:endParaRPr lang="pt-PT"/>
          </a:p>
        </p:txBody>
      </p:sp>
    </p:spTree>
    <p:extLst>
      <p:ext uri="{BB962C8B-B14F-4D97-AF65-F5344CB8AC3E}">
        <p14:creationId xmlns="" xmlns:p14="http://schemas.microsoft.com/office/powerpoint/2010/main" val="102204868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PT"/>
              <a:t>Clique para editar o estilo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CB4F09-F1FF-4996-B0C9-6BA3D7213702}" type="datetimeFigureOut">
              <a:rPr lang="pt-PT" smtClean="0"/>
              <a:pPr/>
              <a:t>02/07/2017</a:t>
            </a:fld>
            <a:endParaRPr lang="pt-P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DDE69A6-7237-42B8-A390-51E436093E9C}" type="slidenum">
              <a:rPr lang="pt-PT" smtClean="0"/>
              <a:pPr/>
              <a:t>‹nº›</a:t>
            </a:fld>
            <a:endParaRPr lang="pt-PT"/>
          </a:p>
        </p:txBody>
      </p:sp>
    </p:spTree>
    <p:extLst>
      <p:ext uri="{BB962C8B-B14F-4D97-AF65-F5344CB8AC3E}">
        <p14:creationId xmlns="" xmlns:p14="http://schemas.microsoft.com/office/powerpoint/2010/main" val="3821251237"/>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Lst>
  <p:transition spd="slow">
    <p:fad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16914" y="1068948"/>
            <a:ext cx="8525575" cy="4121238"/>
          </a:xfrm>
        </p:spPr>
        <p:txBody>
          <a:bodyPr/>
          <a:lstStyle/>
          <a:p>
            <a:pPr algn="ctr"/>
            <a:r>
              <a:rPr lang="en-US" sz="7200" dirty="0">
                <a:solidFill>
                  <a:schemeClr val="tx1"/>
                </a:solidFill>
              </a:rPr>
              <a:t>The Speckled Band</a:t>
            </a:r>
            <a:br>
              <a:rPr lang="en-US" sz="7200" dirty="0">
                <a:solidFill>
                  <a:schemeClr val="tx1"/>
                </a:solidFill>
              </a:rPr>
            </a:br>
            <a:r>
              <a:rPr lang="en-US" sz="7200" dirty="0">
                <a:solidFill>
                  <a:schemeClr val="tx1"/>
                </a:solidFill>
              </a:rPr>
              <a:t/>
            </a:r>
            <a:br>
              <a:rPr lang="en-US" sz="7200" dirty="0">
                <a:solidFill>
                  <a:schemeClr val="tx1"/>
                </a:solidFill>
              </a:rPr>
            </a:br>
            <a:r>
              <a:rPr lang="en-US" sz="6000" dirty="0" smtClean="0">
                <a:solidFill>
                  <a:schemeClr val="tx1"/>
                </a:solidFill>
              </a:rPr>
              <a:t>English </a:t>
            </a:r>
            <a:r>
              <a:rPr lang="en-US" sz="6000" dirty="0" smtClean="0">
                <a:solidFill>
                  <a:schemeClr val="tx1"/>
                </a:solidFill>
              </a:rPr>
              <a:t>Literature</a:t>
            </a:r>
            <a:endParaRPr lang="en-US" sz="6000" dirty="0">
              <a:solidFill>
                <a:schemeClr val="tx1"/>
              </a:solidFill>
            </a:endParaRPr>
          </a:p>
        </p:txBody>
      </p:sp>
    </p:spTree>
    <p:extLst>
      <p:ext uri="{BB962C8B-B14F-4D97-AF65-F5344CB8AC3E}">
        <p14:creationId xmlns="" xmlns:p14="http://schemas.microsoft.com/office/powerpoint/2010/main" val="1611551007"/>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77334" y="2519819"/>
            <a:ext cx="8596668" cy="2835954"/>
          </a:xfrm>
        </p:spPr>
        <p:txBody>
          <a:bodyPr>
            <a:noAutofit/>
          </a:bodyPr>
          <a:lstStyle/>
          <a:p>
            <a:pPr lvl="0">
              <a:buFont typeface="Wingdings" panose="05000000000000000000" pitchFamily="2" charset="2"/>
              <a:buChar char="Ø"/>
            </a:pPr>
            <a:r>
              <a:rPr lang="en-US" sz="2200" dirty="0"/>
              <a:t>T</a:t>
            </a:r>
            <a:r>
              <a:rPr lang="en-US" sz="2200" dirty="0" smtClean="0"/>
              <a:t>hat</a:t>
            </a:r>
            <a:r>
              <a:rPr lang="en-US" sz="2200" dirty="0"/>
              <a:t>, for the past few nights, always at around 3am, she has heard a low whistle that has awakened her. </a:t>
            </a:r>
            <a:r>
              <a:rPr lang="pt-PT" sz="2200" dirty="0" err="1"/>
              <a:t>But</a:t>
            </a:r>
            <a:r>
              <a:rPr lang="pt-PT" sz="2200" dirty="0"/>
              <a:t> </a:t>
            </a:r>
            <a:r>
              <a:rPr lang="pt-PT" sz="2200" dirty="0" err="1"/>
              <a:t>she</a:t>
            </a:r>
            <a:r>
              <a:rPr lang="pt-PT" sz="2200" dirty="0"/>
              <a:t> </a:t>
            </a:r>
            <a:r>
              <a:rPr lang="pt-PT" sz="2200" dirty="0" err="1"/>
              <a:t>can't</a:t>
            </a:r>
            <a:r>
              <a:rPr lang="pt-PT" sz="2200" dirty="0"/>
              <a:t> </a:t>
            </a:r>
            <a:r>
              <a:rPr lang="pt-PT" sz="2200" dirty="0" err="1"/>
              <a:t>hear</a:t>
            </a:r>
            <a:r>
              <a:rPr lang="pt-PT" sz="2200" dirty="0"/>
              <a:t> </a:t>
            </a:r>
            <a:r>
              <a:rPr lang="pt-PT" sz="2200" dirty="0" err="1"/>
              <a:t>where</a:t>
            </a:r>
            <a:r>
              <a:rPr lang="pt-PT" sz="2200" dirty="0"/>
              <a:t> </a:t>
            </a:r>
            <a:r>
              <a:rPr lang="pt-PT" sz="2200" dirty="0" err="1"/>
              <a:t>it's</a:t>
            </a:r>
            <a:r>
              <a:rPr lang="pt-PT" sz="2200" dirty="0"/>
              <a:t> </a:t>
            </a:r>
            <a:r>
              <a:rPr lang="pt-PT" sz="2200" dirty="0" err="1"/>
              <a:t>coming</a:t>
            </a:r>
            <a:r>
              <a:rPr lang="pt-PT" sz="2200" dirty="0"/>
              <a:t> </a:t>
            </a:r>
            <a:r>
              <a:rPr lang="pt-PT" sz="2200" dirty="0" err="1"/>
              <a:t>from</a:t>
            </a:r>
            <a:r>
              <a:rPr lang="pt-PT" sz="2200" dirty="0"/>
              <a:t>.</a:t>
            </a:r>
          </a:p>
          <a:p>
            <a:pPr lvl="0">
              <a:buFont typeface="Wingdings" panose="05000000000000000000" pitchFamily="2" charset="2"/>
              <a:buChar char="Ø"/>
            </a:pPr>
            <a:r>
              <a:rPr lang="en-US" sz="2200" dirty="0"/>
              <a:t>Miss Stoner mentions that she and Julia have always locked their doors before sleeping because they're afraid of the cheetah and the baboon.</a:t>
            </a:r>
            <a:endParaRPr lang="pt-PT" sz="2200" dirty="0"/>
          </a:p>
          <a:p>
            <a:pPr lvl="0">
              <a:buFont typeface="Wingdings" panose="05000000000000000000" pitchFamily="2" charset="2"/>
              <a:buChar char="Ø"/>
            </a:pPr>
            <a:r>
              <a:rPr lang="en-US" sz="2200" dirty="0"/>
              <a:t>That night, Miss Stoner can't sleep.  And sure enough, in the middle of the night, she hears a woman screaming: it's Julia!</a:t>
            </a:r>
            <a:endParaRPr lang="pt-PT" sz="2200" dirty="0"/>
          </a:p>
          <a:p>
            <a:pPr lvl="0">
              <a:buFont typeface="Wingdings" panose="05000000000000000000" pitchFamily="2" charset="2"/>
              <a:buChar char="Ø"/>
            </a:pPr>
            <a:r>
              <a:rPr lang="en-US" sz="2200" dirty="0"/>
              <a:t>Miss Stoner runs to Julia's room, where the door is curiously unlocked.</a:t>
            </a:r>
            <a:endParaRPr lang="pt-PT" sz="2200" dirty="0"/>
          </a:p>
          <a:p>
            <a:pPr marL="0" indent="0">
              <a:buNone/>
            </a:pPr>
            <a:endParaRPr lang="pt-PT" sz="2200" dirty="0"/>
          </a:p>
        </p:txBody>
      </p:sp>
      <p:sp>
        <p:nvSpPr>
          <p:cNvPr id="4" name="Título 1"/>
          <p:cNvSpPr>
            <a:spLocks noGrp="1"/>
          </p:cNvSpPr>
          <p:nvPr>
            <p:ph type="title"/>
          </p:nvPr>
        </p:nvSpPr>
        <p:spPr/>
        <p:txBody>
          <a:bodyPr>
            <a:normAutofit/>
          </a:bodyPr>
          <a:lstStyle/>
          <a:p>
            <a:pPr algn="ctr"/>
            <a:r>
              <a:rPr lang="pt-PT" sz="6600" dirty="0" err="1"/>
              <a:t>Stage</a:t>
            </a:r>
            <a:endParaRPr lang="pt-PT" sz="6600" dirty="0"/>
          </a:p>
        </p:txBody>
      </p:sp>
    </p:spTree>
    <p:extLst>
      <p:ext uri="{BB962C8B-B14F-4D97-AF65-F5344CB8AC3E}">
        <p14:creationId xmlns="" xmlns:p14="http://schemas.microsoft.com/office/powerpoint/2010/main" val="8184514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2000"/>
                                        <p:tgtEl>
                                          <p:spTgt spid="3">
                                            <p:txEl>
                                              <p:pRg st="2" end="2"/>
                                            </p:txEl>
                                          </p:spTgt>
                                        </p:tgtEl>
                                      </p:cBhvr>
                                    </p:animEffect>
                                    <p:anim calcmode="lin" valueType="num">
                                      <p:cBhvr>
                                        <p:cTn id="3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2" end="2"/>
                                            </p:txEl>
                                          </p:spTgt>
                                        </p:tgtEl>
                                        <p:attrNameLst>
                                          <p:attrName>ppt_h</p:attrName>
                                        </p:attrNameLst>
                                      </p:cBhvr>
                                      <p:tavLst>
                                        <p:tav tm="0">
                                          <p:val>
                                            <p:strVal val="#ppt_h"/>
                                          </p:val>
                                        </p:tav>
                                        <p:tav tm="100000">
                                          <p:val>
                                            <p:strVal val="#ppt_h"/>
                                          </p:val>
                                        </p:tav>
                                      </p:tavLst>
                                    </p:anim>
                                  </p:childTnLst>
                                </p:cTn>
                              </p:par>
                              <p:par>
                                <p:cTn id="38" presetID="45" presetClass="entr" presetSubtype="0" fill="hold" grpId="0"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2000"/>
                                        <p:tgtEl>
                                          <p:spTgt spid="3">
                                            <p:txEl>
                                              <p:pRg st="3" end="3"/>
                                            </p:txEl>
                                          </p:spTgt>
                                        </p:tgtEl>
                                      </p:cBhvr>
                                    </p:animEffect>
                                    <p:anim calcmode="lin" valueType="num">
                                      <p:cBhvr>
                                        <p:cTn id="41"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77334" y="2323875"/>
            <a:ext cx="8596668" cy="3880773"/>
          </a:xfrm>
        </p:spPr>
        <p:txBody>
          <a:bodyPr>
            <a:normAutofit/>
          </a:bodyPr>
          <a:lstStyle/>
          <a:p>
            <a:pPr lvl="0">
              <a:buFont typeface="Wingdings" panose="05000000000000000000" pitchFamily="2" charset="2"/>
              <a:buChar char="Ø"/>
            </a:pPr>
            <a:r>
              <a:rPr lang="en-US" sz="2200" dirty="0"/>
              <a:t>Miss Stoner sees Julia, her face terrified, her body swaying, appear in the doorway.</a:t>
            </a:r>
            <a:endParaRPr lang="pt-PT" sz="2200" dirty="0"/>
          </a:p>
          <a:p>
            <a:pPr lvl="0">
              <a:buFont typeface="Wingdings" panose="05000000000000000000" pitchFamily="2" charset="2"/>
              <a:buChar char="Ø"/>
            </a:pPr>
            <a:r>
              <a:rPr lang="en-US" sz="2200" dirty="0"/>
              <a:t>Julia starts to convulse, but is able to say, "Oh, my God! Helen! It was the band! </a:t>
            </a:r>
            <a:r>
              <a:rPr lang="pt-PT" sz="2200" dirty="0" err="1"/>
              <a:t>The</a:t>
            </a:r>
            <a:r>
              <a:rPr lang="pt-PT" sz="2200" dirty="0"/>
              <a:t> </a:t>
            </a:r>
            <a:r>
              <a:rPr lang="pt-PT" sz="2200" dirty="0" err="1"/>
              <a:t>speckled</a:t>
            </a:r>
            <a:r>
              <a:rPr lang="pt-PT" sz="2200" dirty="0"/>
              <a:t> </a:t>
            </a:r>
            <a:r>
              <a:rPr lang="pt-PT" sz="2200" dirty="0" err="1"/>
              <a:t>band</a:t>
            </a:r>
            <a:r>
              <a:rPr lang="pt-PT" sz="2200" dirty="0"/>
              <a:t>!" (</a:t>
            </a:r>
            <a:r>
              <a:rPr lang="pt-PT" sz="2200" dirty="0" err="1"/>
              <a:t>Speckled</a:t>
            </a:r>
            <a:r>
              <a:rPr lang="pt-PT" sz="2200" dirty="0"/>
              <a:t>. 50).</a:t>
            </a:r>
          </a:p>
          <a:p>
            <a:pPr lvl="0">
              <a:buFont typeface="Wingdings" panose="05000000000000000000" pitchFamily="2" charset="2"/>
              <a:buChar char="Ø"/>
            </a:pPr>
            <a:r>
              <a:rPr lang="en-US" sz="2200" dirty="0"/>
              <a:t> He rushes to help Julia, but she's already unconscious. Julia dies.</a:t>
            </a:r>
            <a:endParaRPr lang="pt-PT" sz="2200" dirty="0"/>
          </a:p>
          <a:p>
            <a:pPr lvl="0">
              <a:buFont typeface="Wingdings" panose="05000000000000000000" pitchFamily="2" charset="2"/>
              <a:buChar char="Ø"/>
            </a:pPr>
            <a:r>
              <a:rPr lang="en-US" sz="2200" dirty="0"/>
              <a:t>Julia's windows were locked and barred, and there were no bruises or anything on her body. There's also no evidence of poison.</a:t>
            </a:r>
            <a:endParaRPr lang="pt-PT" sz="2200" dirty="0"/>
          </a:p>
          <a:p>
            <a:endParaRPr lang="pt-PT" dirty="0"/>
          </a:p>
        </p:txBody>
      </p:sp>
      <p:sp>
        <p:nvSpPr>
          <p:cNvPr id="4" name="Título 1"/>
          <p:cNvSpPr>
            <a:spLocks noGrp="1"/>
          </p:cNvSpPr>
          <p:nvPr>
            <p:ph type="title"/>
          </p:nvPr>
        </p:nvSpPr>
        <p:spPr/>
        <p:txBody>
          <a:bodyPr>
            <a:normAutofit/>
          </a:bodyPr>
          <a:lstStyle/>
          <a:p>
            <a:pPr algn="ctr"/>
            <a:r>
              <a:rPr lang="pt-PT" sz="6600" dirty="0" err="1"/>
              <a:t>Stage</a:t>
            </a:r>
            <a:endParaRPr lang="pt-PT" sz="6600" dirty="0"/>
          </a:p>
        </p:txBody>
      </p:sp>
    </p:spTree>
    <p:extLst>
      <p:ext uri="{BB962C8B-B14F-4D97-AF65-F5344CB8AC3E}">
        <p14:creationId xmlns="" xmlns:p14="http://schemas.microsoft.com/office/powerpoint/2010/main" val="27522879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2000"/>
                                        <p:tgtEl>
                                          <p:spTgt spid="3">
                                            <p:txEl>
                                              <p:pRg st="2" end="2"/>
                                            </p:txEl>
                                          </p:spTgt>
                                        </p:tgtEl>
                                      </p:cBhvr>
                                    </p:animEffect>
                                    <p:anim calcmode="lin" valueType="num">
                                      <p:cBhvr>
                                        <p:cTn id="3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2" end="2"/>
                                            </p:txEl>
                                          </p:spTgt>
                                        </p:tgtEl>
                                        <p:attrNameLst>
                                          <p:attrName>ppt_h</p:attrName>
                                        </p:attrNameLst>
                                      </p:cBhvr>
                                      <p:tavLst>
                                        <p:tav tm="0">
                                          <p:val>
                                            <p:strVal val="#ppt_h"/>
                                          </p:val>
                                        </p:tav>
                                        <p:tav tm="100000">
                                          <p:val>
                                            <p:strVal val="#ppt_h"/>
                                          </p:val>
                                        </p:tav>
                                      </p:tavLst>
                                    </p:anim>
                                  </p:childTnLst>
                                </p:cTn>
                              </p:par>
                              <p:par>
                                <p:cTn id="38" presetID="45" presetClass="entr" presetSubtype="0" fill="hold" grpId="0"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2000"/>
                                        <p:tgtEl>
                                          <p:spTgt spid="3">
                                            <p:txEl>
                                              <p:pRg st="3" end="3"/>
                                            </p:txEl>
                                          </p:spTgt>
                                        </p:tgtEl>
                                      </p:cBhvr>
                                    </p:animEffect>
                                    <p:anim calcmode="lin" valueType="num">
                                      <p:cBhvr>
                                        <p:cTn id="41"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lstStyle/>
          <a:p>
            <a:pPr lvl="0">
              <a:buFont typeface="Wingdings" panose="05000000000000000000" pitchFamily="2" charset="2"/>
              <a:buChar char="Ø"/>
            </a:pPr>
            <a:r>
              <a:rPr lang="en-US" sz="2200" dirty="0"/>
              <a:t>So she has come to Holmes to ask for his protection.</a:t>
            </a:r>
            <a:endParaRPr lang="pt-PT" sz="2200" dirty="0"/>
          </a:p>
          <a:p>
            <a:pPr lvl="0">
              <a:buFont typeface="Wingdings" panose="05000000000000000000" pitchFamily="2" charset="2"/>
              <a:buChar char="Ø"/>
            </a:pPr>
            <a:r>
              <a:rPr lang="en-US" sz="2200" dirty="0"/>
              <a:t>Holmes says Miss Stoner's made the right choice.</a:t>
            </a:r>
            <a:endParaRPr lang="pt-PT" sz="2200" dirty="0"/>
          </a:p>
          <a:p>
            <a:pPr lvl="0">
              <a:buFont typeface="Wingdings" panose="05000000000000000000" pitchFamily="2" charset="2"/>
              <a:buChar char="Ø"/>
            </a:pPr>
            <a:r>
              <a:rPr lang="en-US" sz="2200" dirty="0"/>
              <a:t>Holmes begins his investigation. </a:t>
            </a:r>
            <a:endParaRPr lang="pt-PT" sz="2200" dirty="0"/>
          </a:p>
          <a:p>
            <a:pPr lvl="0">
              <a:buFont typeface="Wingdings" panose="05000000000000000000" pitchFamily="2" charset="2"/>
              <a:buChar char="Ø"/>
            </a:pPr>
            <a:r>
              <a:rPr lang="en-US" sz="2200" dirty="0"/>
              <a:t> He suggests that an animal is inside, because there's a saucer of milk on top of the safe.</a:t>
            </a:r>
            <a:endParaRPr lang="pt-PT" sz="2200" dirty="0"/>
          </a:p>
          <a:p>
            <a:pPr lvl="0">
              <a:buFont typeface="Wingdings" panose="05000000000000000000" pitchFamily="2" charset="2"/>
              <a:buChar char="Ø"/>
            </a:pPr>
            <a:r>
              <a:rPr lang="en-US" sz="2200" dirty="0"/>
              <a:t>Holmes seems to have figured it all out by looking at these clues, but Watson and Miss Stoner are still lost.</a:t>
            </a:r>
            <a:endParaRPr lang="pt-PT" sz="2200" dirty="0"/>
          </a:p>
          <a:p>
            <a:pPr lvl="0">
              <a:buFont typeface="Wingdings" panose="05000000000000000000" pitchFamily="2" charset="2"/>
              <a:buChar char="Ø"/>
            </a:pPr>
            <a:r>
              <a:rPr lang="en-US" sz="2200" dirty="0"/>
              <a:t>He also admits that he has </a:t>
            </a:r>
            <a:r>
              <a:rPr lang="en-US" sz="2200" i="1" dirty="0"/>
              <a:t>no clue</a:t>
            </a:r>
            <a:r>
              <a:rPr lang="en-US" sz="2200" dirty="0"/>
              <a:t> what's going on.</a:t>
            </a:r>
            <a:endParaRPr lang="pt-PT" sz="2200" dirty="0"/>
          </a:p>
          <a:p>
            <a:endParaRPr lang="pt-PT" dirty="0"/>
          </a:p>
        </p:txBody>
      </p:sp>
      <p:sp>
        <p:nvSpPr>
          <p:cNvPr id="4" name="Título 1"/>
          <p:cNvSpPr>
            <a:spLocks noGrp="1"/>
          </p:cNvSpPr>
          <p:nvPr>
            <p:ph type="title"/>
          </p:nvPr>
        </p:nvSpPr>
        <p:spPr/>
        <p:txBody>
          <a:bodyPr>
            <a:normAutofit/>
          </a:bodyPr>
          <a:lstStyle/>
          <a:p>
            <a:pPr algn="ctr"/>
            <a:r>
              <a:rPr lang="pt-PT" sz="6600" dirty="0" err="1"/>
              <a:t>Stage</a:t>
            </a:r>
            <a:endParaRPr lang="pt-PT" sz="6600" dirty="0"/>
          </a:p>
        </p:txBody>
      </p:sp>
    </p:spTree>
    <p:extLst>
      <p:ext uri="{BB962C8B-B14F-4D97-AF65-F5344CB8AC3E}">
        <p14:creationId xmlns="" xmlns:p14="http://schemas.microsoft.com/office/powerpoint/2010/main" val="3848172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2000"/>
                                        <p:tgtEl>
                                          <p:spTgt spid="3">
                                            <p:txEl>
                                              <p:pRg st="2" end="2"/>
                                            </p:txEl>
                                          </p:spTgt>
                                        </p:tgtEl>
                                      </p:cBhvr>
                                    </p:animEffect>
                                    <p:anim calcmode="lin" valueType="num">
                                      <p:cBhvr>
                                        <p:cTn id="3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2" end="2"/>
                                            </p:txEl>
                                          </p:spTgt>
                                        </p:tgtEl>
                                        <p:attrNameLst>
                                          <p:attrName>ppt_h</p:attrName>
                                        </p:attrNameLst>
                                      </p:cBhvr>
                                      <p:tavLst>
                                        <p:tav tm="0">
                                          <p:val>
                                            <p:strVal val="#ppt_h"/>
                                          </p:val>
                                        </p:tav>
                                        <p:tav tm="100000">
                                          <p:val>
                                            <p:strVal val="#ppt_h"/>
                                          </p:val>
                                        </p:tav>
                                      </p:tavLst>
                                    </p:anim>
                                  </p:childTnLst>
                                </p:cTn>
                              </p:par>
                              <p:par>
                                <p:cTn id="38" presetID="45" presetClass="entr" presetSubtype="0" fill="hold" grpId="0"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2000"/>
                                        <p:tgtEl>
                                          <p:spTgt spid="3">
                                            <p:txEl>
                                              <p:pRg st="3" end="3"/>
                                            </p:txEl>
                                          </p:spTgt>
                                        </p:tgtEl>
                                      </p:cBhvr>
                                    </p:animEffect>
                                    <p:anim calcmode="lin" valueType="num">
                                      <p:cBhvr>
                                        <p:cTn id="41"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3" end="3"/>
                                            </p:txEl>
                                          </p:spTgt>
                                        </p:tgtEl>
                                        <p:attrNameLst>
                                          <p:attrName>ppt_h</p:attrName>
                                        </p:attrNameLst>
                                      </p:cBhvr>
                                      <p:tavLst>
                                        <p:tav tm="0">
                                          <p:val>
                                            <p:strVal val="#ppt_h"/>
                                          </p:val>
                                        </p:tav>
                                        <p:tav tm="100000">
                                          <p:val>
                                            <p:strVal val="#ppt_h"/>
                                          </p:val>
                                        </p:tav>
                                      </p:tavLst>
                                    </p:anim>
                                  </p:childTnLst>
                                </p:cTn>
                              </p:par>
                              <p:par>
                                <p:cTn id="43" presetID="45" presetClass="entr" presetSubtype="0" fill="hold" grpId="0" nodeType="with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2000"/>
                                        <p:tgtEl>
                                          <p:spTgt spid="3">
                                            <p:txEl>
                                              <p:pRg st="4" end="4"/>
                                            </p:txEl>
                                          </p:spTgt>
                                        </p:tgtEl>
                                      </p:cBhvr>
                                    </p:animEffect>
                                    <p:anim calcmode="lin" valueType="num">
                                      <p:cBhvr>
                                        <p:cTn id="4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4" end="4"/>
                                            </p:txEl>
                                          </p:spTgt>
                                        </p:tgtEl>
                                        <p:attrNameLst>
                                          <p:attrName>ppt_h</p:attrName>
                                        </p:attrNameLst>
                                      </p:cBhvr>
                                      <p:tavLst>
                                        <p:tav tm="0">
                                          <p:val>
                                            <p:strVal val="#ppt_h"/>
                                          </p:val>
                                        </p:tav>
                                        <p:tav tm="100000">
                                          <p:val>
                                            <p:strVal val="#ppt_h"/>
                                          </p:val>
                                        </p:tav>
                                      </p:tavLst>
                                    </p:anim>
                                  </p:childTnLst>
                                </p:cTn>
                              </p:par>
                              <p:par>
                                <p:cTn id="48" presetID="45" presetClass="entr" presetSubtype="0" fill="hold" grpId="0"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2000"/>
                                        <p:tgtEl>
                                          <p:spTgt spid="3">
                                            <p:txEl>
                                              <p:pRg st="5" end="5"/>
                                            </p:txEl>
                                          </p:spTgt>
                                        </p:tgtEl>
                                      </p:cBhvr>
                                    </p:animEffect>
                                    <p:anim calcmode="lin" valueType="num">
                                      <p:cBhvr>
                                        <p:cTn id="51"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lnSpcReduction="10000"/>
          </a:bodyPr>
          <a:lstStyle/>
          <a:p>
            <a:pPr lvl="0">
              <a:buFont typeface="Wingdings" panose="05000000000000000000" pitchFamily="2" charset="2"/>
              <a:buChar char="Ø"/>
            </a:pPr>
            <a:r>
              <a:rPr lang="en-US" sz="2200" dirty="0"/>
              <a:t>H</a:t>
            </a:r>
            <a:r>
              <a:rPr lang="en-US" sz="2200" dirty="0" smtClean="0"/>
              <a:t>e's </a:t>
            </a:r>
            <a:r>
              <a:rPr lang="en-US" sz="2200" dirty="0"/>
              <a:t>watching the ventilator carefully.</a:t>
            </a:r>
            <a:endParaRPr lang="pt-PT" sz="2200" dirty="0"/>
          </a:p>
          <a:p>
            <a:pPr lvl="0">
              <a:buFont typeface="Wingdings" panose="05000000000000000000" pitchFamily="2" charset="2"/>
              <a:buChar char="Ø"/>
            </a:pPr>
            <a:r>
              <a:rPr lang="en-US" sz="2200" dirty="0"/>
              <a:t>Suddenly, they hear a terrible yell. Holmes tells Watson to bring his gun, and they enter Roylott's room.</a:t>
            </a:r>
            <a:endParaRPr lang="pt-PT" sz="2200" dirty="0"/>
          </a:p>
          <a:p>
            <a:pPr lvl="0">
              <a:buFont typeface="Wingdings" panose="05000000000000000000" pitchFamily="2" charset="2"/>
              <a:buChar char="Ø"/>
            </a:pPr>
            <a:r>
              <a:rPr lang="en-US" sz="2200" dirty="0"/>
              <a:t>Roylott is dead, sitting in his wooden chair with that small leather dog whip across his chest. Around his forehead is a weird yellow band with brown spots – a band that moves! It is, in fact, a snake, an Indian swamp adder (tragically, not a real snake).</a:t>
            </a:r>
            <a:endParaRPr lang="pt-PT" sz="2200" dirty="0"/>
          </a:p>
          <a:p>
            <a:pPr lvl="0">
              <a:buFont typeface="Wingdings" panose="05000000000000000000" pitchFamily="2" charset="2"/>
              <a:buChar char="Ø"/>
            </a:pPr>
            <a:r>
              <a:rPr lang="en-US" sz="2200" dirty="0"/>
              <a:t>Holmes grabs the dog whip from Roylott's body and uses the loop tied at the end as a noose to catch the snake and put it back in the safe.</a:t>
            </a:r>
            <a:endParaRPr lang="pt-PT" sz="2200" dirty="0"/>
          </a:p>
          <a:p>
            <a:endParaRPr lang="pt-PT" dirty="0"/>
          </a:p>
        </p:txBody>
      </p:sp>
      <p:sp>
        <p:nvSpPr>
          <p:cNvPr id="4" name="Título 1"/>
          <p:cNvSpPr>
            <a:spLocks noGrp="1"/>
          </p:cNvSpPr>
          <p:nvPr>
            <p:ph type="title"/>
          </p:nvPr>
        </p:nvSpPr>
        <p:spPr/>
        <p:txBody>
          <a:bodyPr>
            <a:normAutofit/>
          </a:bodyPr>
          <a:lstStyle/>
          <a:p>
            <a:pPr algn="ctr"/>
            <a:r>
              <a:rPr lang="pt-PT" sz="6600" dirty="0" err="1"/>
              <a:t>Stage</a:t>
            </a:r>
            <a:endParaRPr lang="pt-PT" sz="6600" dirty="0"/>
          </a:p>
        </p:txBody>
      </p:sp>
    </p:spTree>
    <p:extLst>
      <p:ext uri="{BB962C8B-B14F-4D97-AF65-F5344CB8AC3E}">
        <p14:creationId xmlns="" xmlns:p14="http://schemas.microsoft.com/office/powerpoint/2010/main" val="42391372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2000"/>
                                        <p:tgtEl>
                                          <p:spTgt spid="3">
                                            <p:txEl>
                                              <p:pRg st="2" end="2"/>
                                            </p:txEl>
                                          </p:spTgt>
                                        </p:tgtEl>
                                      </p:cBhvr>
                                    </p:animEffect>
                                    <p:anim calcmode="lin" valueType="num">
                                      <p:cBhvr>
                                        <p:cTn id="3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2" end="2"/>
                                            </p:txEl>
                                          </p:spTgt>
                                        </p:tgtEl>
                                        <p:attrNameLst>
                                          <p:attrName>ppt_h</p:attrName>
                                        </p:attrNameLst>
                                      </p:cBhvr>
                                      <p:tavLst>
                                        <p:tav tm="0">
                                          <p:val>
                                            <p:strVal val="#ppt_h"/>
                                          </p:val>
                                        </p:tav>
                                        <p:tav tm="100000">
                                          <p:val>
                                            <p:strVal val="#ppt_h"/>
                                          </p:val>
                                        </p:tav>
                                      </p:tavLst>
                                    </p:anim>
                                  </p:childTnLst>
                                </p:cTn>
                              </p:par>
                              <p:par>
                                <p:cTn id="38" presetID="45" presetClass="entr" presetSubtype="0" fill="hold" grpId="0"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2000"/>
                                        <p:tgtEl>
                                          <p:spTgt spid="3">
                                            <p:txEl>
                                              <p:pRg st="3" end="3"/>
                                            </p:txEl>
                                          </p:spTgt>
                                        </p:tgtEl>
                                      </p:cBhvr>
                                    </p:animEffect>
                                    <p:anim calcmode="lin" valueType="num">
                                      <p:cBhvr>
                                        <p:cTn id="41"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lstStyle/>
          <a:p>
            <a:pPr lvl="0"/>
            <a:endParaRPr lang="pt-PT" dirty="0"/>
          </a:p>
          <a:p>
            <a:pPr lvl="0">
              <a:buFont typeface="Wingdings" panose="05000000000000000000" pitchFamily="2" charset="2"/>
              <a:buChar char="Ø"/>
            </a:pPr>
            <a:r>
              <a:rPr lang="en-US" dirty="0"/>
              <a:t>Holmes explains the rest of the case to Watson: Holmes admits that he started out on completely the wrong track. </a:t>
            </a:r>
            <a:endParaRPr lang="pt-PT" dirty="0"/>
          </a:p>
          <a:p>
            <a:pPr lvl="0">
              <a:buFont typeface="Wingdings" panose="05000000000000000000" pitchFamily="2" charset="2"/>
              <a:buChar char="Ø"/>
            </a:pPr>
            <a:r>
              <a:rPr lang="en-US" dirty="0"/>
              <a:t>As for the whistle, Roylott probably trained the snake to respond to a whistle to make it return to his room before it could be seen by its potential victim, if it didn't bite her right away.</a:t>
            </a:r>
            <a:endParaRPr lang="pt-PT" dirty="0"/>
          </a:p>
          <a:p>
            <a:pPr>
              <a:buFont typeface="Wingdings" panose="05000000000000000000" pitchFamily="2" charset="2"/>
              <a:buChar char="Ø"/>
            </a:pPr>
            <a:r>
              <a:rPr lang="en-US" dirty="0"/>
              <a:t>  The safe and the milk all pointed to the training and management of this dangerous animal.</a:t>
            </a:r>
            <a:endParaRPr lang="pt-PT" dirty="0"/>
          </a:p>
          <a:p>
            <a:endParaRPr lang="pt-PT" dirty="0"/>
          </a:p>
        </p:txBody>
      </p:sp>
      <p:sp>
        <p:nvSpPr>
          <p:cNvPr id="4" name="Título 1"/>
          <p:cNvSpPr>
            <a:spLocks noGrp="1"/>
          </p:cNvSpPr>
          <p:nvPr>
            <p:ph type="title"/>
          </p:nvPr>
        </p:nvSpPr>
        <p:spPr/>
        <p:txBody>
          <a:bodyPr>
            <a:normAutofit/>
          </a:bodyPr>
          <a:lstStyle/>
          <a:p>
            <a:pPr algn="ctr"/>
            <a:r>
              <a:rPr lang="pt-PT" sz="6600" dirty="0" err="1"/>
              <a:t>Stage</a:t>
            </a:r>
            <a:endParaRPr lang="pt-PT" sz="6600" dirty="0"/>
          </a:p>
        </p:txBody>
      </p:sp>
    </p:spTree>
    <p:extLst>
      <p:ext uri="{BB962C8B-B14F-4D97-AF65-F5344CB8AC3E}">
        <p14:creationId xmlns="" xmlns:p14="http://schemas.microsoft.com/office/powerpoint/2010/main" val="16465059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2000"/>
                                        <p:tgtEl>
                                          <p:spTgt spid="3">
                                            <p:txEl>
                                              <p:pRg st="1" end="1"/>
                                            </p:txEl>
                                          </p:spTgt>
                                        </p:tgtEl>
                                      </p:cBhvr>
                                    </p:animEffect>
                                    <p:anim calcmode="lin" valueType="num">
                                      <p:cBhvr>
                                        <p:cTn id="26"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1" end="1"/>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2000"/>
                                        <p:tgtEl>
                                          <p:spTgt spid="3">
                                            <p:txEl>
                                              <p:pRg st="2" end="2"/>
                                            </p:txEl>
                                          </p:spTgt>
                                        </p:tgtEl>
                                      </p:cBhvr>
                                    </p:animEffect>
                                    <p:anim calcmode="lin" valueType="num">
                                      <p:cBhvr>
                                        <p:cTn id="31"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2" end="2"/>
                                            </p:txEl>
                                          </p:spTgt>
                                        </p:tgtEl>
                                        <p:attrNameLst>
                                          <p:attrName>ppt_h</p:attrName>
                                        </p:attrNameLst>
                                      </p:cBhvr>
                                      <p:tavLst>
                                        <p:tav tm="0">
                                          <p:val>
                                            <p:strVal val="#ppt_h"/>
                                          </p:val>
                                        </p:tav>
                                        <p:tav tm="100000">
                                          <p:val>
                                            <p:strVal val="#ppt_h"/>
                                          </p:val>
                                        </p:tav>
                                      </p:tavLst>
                                    </p:anim>
                                  </p:childTnLst>
                                </p:cTn>
                              </p:par>
                              <p:par>
                                <p:cTn id="33" presetID="45" presetClass="entr" presetSubtype="0" fill="hold" grpId="0"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61227" y="268406"/>
            <a:ext cx="4686236" cy="1320800"/>
          </a:xfrm>
        </p:spPr>
        <p:txBody>
          <a:bodyPr>
            <a:normAutofit/>
          </a:bodyPr>
          <a:lstStyle/>
          <a:p>
            <a:pPr algn="ctr"/>
            <a:r>
              <a:rPr lang="pt-PT" sz="6600" dirty="0" err="1"/>
              <a:t>Characters</a:t>
            </a:r>
            <a:r>
              <a:rPr lang="pt-PT" sz="6600" dirty="0"/>
              <a:t> </a:t>
            </a:r>
          </a:p>
        </p:txBody>
      </p:sp>
      <p:sp>
        <p:nvSpPr>
          <p:cNvPr id="3" name="Marcador de Posição de Conteúdo 2"/>
          <p:cNvSpPr>
            <a:spLocks noGrp="1"/>
          </p:cNvSpPr>
          <p:nvPr>
            <p:ph idx="1"/>
          </p:nvPr>
        </p:nvSpPr>
        <p:spPr>
          <a:xfrm>
            <a:off x="690981" y="1328075"/>
            <a:ext cx="8596668" cy="5386624"/>
          </a:xfrm>
        </p:spPr>
        <p:txBody>
          <a:bodyPr>
            <a:normAutofit fontScale="25000" lnSpcReduction="20000"/>
          </a:bodyPr>
          <a:lstStyle/>
          <a:p>
            <a:pPr>
              <a:buFont typeface="Wingdings" panose="05000000000000000000" pitchFamily="2" charset="2"/>
              <a:buChar char="Ø"/>
            </a:pPr>
            <a:r>
              <a:rPr lang="en-US" sz="8000" dirty="0"/>
              <a:t>Sherlock Holmes </a:t>
            </a:r>
          </a:p>
          <a:p>
            <a:pPr marL="0" indent="0">
              <a:buNone/>
            </a:pPr>
            <a:r>
              <a:rPr lang="en-US" sz="5600" dirty="0"/>
              <a:t>	This character is a man deeply passionate about justice, committed to rationalism and factual 	deductions. </a:t>
            </a:r>
            <a:endParaRPr lang="en-US" sz="8000" dirty="0"/>
          </a:p>
          <a:p>
            <a:pPr>
              <a:buFont typeface="Arial" panose="020B0604020202020204" pitchFamily="34" charset="0"/>
              <a:buChar char="•"/>
            </a:pPr>
            <a:endParaRPr lang="en-US" sz="8000" dirty="0"/>
          </a:p>
          <a:p>
            <a:pPr>
              <a:buFont typeface="Wingdings" panose="05000000000000000000" pitchFamily="2" charset="2"/>
              <a:buChar char="Ø"/>
            </a:pPr>
            <a:r>
              <a:rPr lang="en-US" sz="8000" dirty="0"/>
              <a:t>Doctor Watson </a:t>
            </a:r>
          </a:p>
          <a:p>
            <a:pPr marL="0" indent="0">
              <a:buNone/>
            </a:pPr>
            <a:r>
              <a:rPr lang="en-US" sz="5600" dirty="0"/>
              <a:t>	This character is a doctor who moves away from Baker Street when he gets married. </a:t>
            </a:r>
          </a:p>
          <a:p>
            <a:pPr>
              <a:buFont typeface="Arial" panose="020B0604020202020204" pitchFamily="34" charset="0"/>
              <a:buChar char="•"/>
            </a:pPr>
            <a:endParaRPr lang="en-US" sz="8000" dirty="0"/>
          </a:p>
          <a:p>
            <a:pPr>
              <a:buFont typeface="Wingdings" panose="05000000000000000000" pitchFamily="2" charset="2"/>
              <a:buChar char="Ø"/>
            </a:pPr>
            <a:r>
              <a:rPr lang="en-US" sz="8000" dirty="0"/>
              <a:t>Dr. </a:t>
            </a:r>
            <a:r>
              <a:rPr lang="en-US" sz="8000" dirty="0" err="1"/>
              <a:t>Grimesby</a:t>
            </a:r>
            <a:r>
              <a:rPr lang="en-US" sz="8000" dirty="0"/>
              <a:t> Roylott </a:t>
            </a:r>
          </a:p>
          <a:p>
            <a:pPr marL="0" indent="0">
              <a:buNone/>
            </a:pPr>
            <a:r>
              <a:rPr lang="en-US" sz="5600" dirty="0"/>
              <a:t>	This character showed independence and initiative by becoming a doctor and working for a living 	which was strange for nobility of that time. </a:t>
            </a:r>
          </a:p>
          <a:p>
            <a:pPr>
              <a:buFont typeface="Arial" panose="020B0604020202020204" pitchFamily="34" charset="0"/>
              <a:buChar char="•"/>
            </a:pPr>
            <a:endParaRPr lang="en-US" sz="8000" dirty="0"/>
          </a:p>
          <a:p>
            <a:pPr>
              <a:buFont typeface="Wingdings" panose="05000000000000000000" pitchFamily="2" charset="2"/>
              <a:buChar char="Ø"/>
            </a:pPr>
            <a:r>
              <a:rPr lang="en-US" sz="8000" dirty="0"/>
              <a:t>Helen Stoner </a:t>
            </a:r>
          </a:p>
          <a:p>
            <a:pPr marL="0" indent="0">
              <a:buNone/>
            </a:pPr>
            <a:r>
              <a:rPr lang="en-US" sz="5600" dirty="0"/>
              <a:t>	This character is a kind woman who serves as the damsel in distress. </a:t>
            </a:r>
          </a:p>
          <a:p>
            <a:pPr>
              <a:buFont typeface="Arial" panose="020B0604020202020204" pitchFamily="34" charset="0"/>
              <a:buChar char="•"/>
            </a:pPr>
            <a:endParaRPr lang="en-US" sz="8000" dirty="0"/>
          </a:p>
          <a:p>
            <a:pPr>
              <a:buFont typeface="Wingdings" panose="05000000000000000000" pitchFamily="2" charset="2"/>
              <a:buChar char="Ø"/>
            </a:pPr>
            <a:r>
              <a:rPr lang="en-US" sz="8000" dirty="0"/>
              <a:t>Julia Stoner </a:t>
            </a:r>
          </a:p>
          <a:p>
            <a:pPr marL="0" indent="0">
              <a:buNone/>
            </a:pPr>
            <a:r>
              <a:rPr lang="en-US" sz="5600" dirty="0"/>
              <a:t>	The death of this twin sister is the catalyst for this story. </a:t>
            </a:r>
          </a:p>
          <a:p>
            <a:endParaRPr lang="pt-PT" dirty="0"/>
          </a:p>
        </p:txBody>
      </p:sp>
    </p:spTree>
    <p:extLst>
      <p:ext uri="{BB962C8B-B14F-4D97-AF65-F5344CB8AC3E}">
        <p14:creationId xmlns="" xmlns:p14="http://schemas.microsoft.com/office/powerpoint/2010/main" val="38028960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grpId="0"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3" end="3"/>
                                            </p:txEl>
                                          </p:spTgt>
                                        </p:tgtEl>
                                        <p:attrNameLst>
                                          <p:attrName>ppt_h</p:attrName>
                                        </p:attrNameLst>
                                      </p:cBhvr>
                                      <p:tavLst>
                                        <p:tav tm="0">
                                          <p:val>
                                            <p:strVal val="#ppt_h"/>
                                          </p:val>
                                        </p:tav>
                                        <p:tav tm="100000">
                                          <p:val>
                                            <p:strVal val="#ppt_h"/>
                                          </p:val>
                                        </p:tav>
                                      </p:tavLst>
                                    </p:anim>
                                  </p:childTnLst>
                                </p:cTn>
                              </p:par>
                              <p:par>
                                <p:cTn id="38" presetID="45" presetClass="entr" presetSubtype="0" fill="hold" grpId="0"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2000"/>
                                        <p:tgtEl>
                                          <p:spTgt spid="3">
                                            <p:txEl>
                                              <p:pRg st="4" end="4"/>
                                            </p:txEl>
                                          </p:spTgt>
                                        </p:tgtEl>
                                      </p:cBhvr>
                                    </p:animEffect>
                                    <p:anim calcmode="lin" valueType="num">
                                      <p:cBhvr>
                                        <p:cTn id="4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4" end="4"/>
                                            </p:txEl>
                                          </p:spTgt>
                                        </p:tgtEl>
                                        <p:attrNameLst>
                                          <p:attrName>ppt_h</p:attrName>
                                        </p:attrNameLst>
                                      </p:cBhvr>
                                      <p:tavLst>
                                        <p:tav tm="0">
                                          <p:val>
                                            <p:strVal val="#ppt_h"/>
                                          </p:val>
                                        </p:tav>
                                        <p:tav tm="100000">
                                          <p:val>
                                            <p:strVal val="#ppt_h"/>
                                          </p:val>
                                        </p:tav>
                                      </p:tavLst>
                                    </p:anim>
                                  </p:childTnLst>
                                </p:cTn>
                              </p:par>
                              <p:par>
                                <p:cTn id="43" presetID="45"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2000"/>
                                        <p:tgtEl>
                                          <p:spTgt spid="3">
                                            <p:txEl>
                                              <p:pRg st="6" end="6"/>
                                            </p:txEl>
                                          </p:spTgt>
                                        </p:tgtEl>
                                      </p:cBhvr>
                                    </p:animEffect>
                                    <p:anim calcmode="lin" valueType="num">
                                      <p:cBhvr>
                                        <p:cTn id="4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6" end="6"/>
                                            </p:txEl>
                                          </p:spTgt>
                                        </p:tgtEl>
                                        <p:attrNameLst>
                                          <p:attrName>ppt_h</p:attrName>
                                        </p:attrNameLst>
                                      </p:cBhvr>
                                      <p:tavLst>
                                        <p:tav tm="0">
                                          <p:val>
                                            <p:strVal val="#ppt_h"/>
                                          </p:val>
                                        </p:tav>
                                        <p:tav tm="100000">
                                          <p:val>
                                            <p:strVal val="#ppt_h"/>
                                          </p:val>
                                        </p:tav>
                                      </p:tavLst>
                                    </p:anim>
                                  </p:childTnLst>
                                </p:cTn>
                              </p:par>
                              <p:par>
                                <p:cTn id="48" presetID="45"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2000"/>
                                        <p:tgtEl>
                                          <p:spTgt spid="3">
                                            <p:txEl>
                                              <p:pRg st="7" end="7"/>
                                            </p:txEl>
                                          </p:spTgt>
                                        </p:tgtEl>
                                      </p:cBhvr>
                                    </p:animEffect>
                                    <p:anim calcmode="lin" valueType="num">
                                      <p:cBhvr>
                                        <p:cTn id="51"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7" end="7"/>
                                            </p:txEl>
                                          </p:spTgt>
                                        </p:tgtEl>
                                        <p:attrNameLst>
                                          <p:attrName>ppt_h</p:attrName>
                                        </p:attrNameLst>
                                      </p:cBhvr>
                                      <p:tavLst>
                                        <p:tav tm="0">
                                          <p:val>
                                            <p:strVal val="#ppt_h"/>
                                          </p:val>
                                        </p:tav>
                                        <p:tav tm="100000">
                                          <p:val>
                                            <p:strVal val="#ppt_h"/>
                                          </p:val>
                                        </p:tav>
                                      </p:tavLst>
                                    </p:anim>
                                  </p:childTnLst>
                                </p:cTn>
                              </p:par>
                              <p:par>
                                <p:cTn id="53" presetID="45" presetClass="entr" presetSubtype="0" fill="hold" grpId="0"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2000"/>
                                        <p:tgtEl>
                                          <p:spTgt spid="3">
                                            <p:txEl>
                                              <p:pRg st="9" end="9"/>
                                            </p:txEl>
                                          </p:spTgt>
                                        </p:tgtEl>
                                      </p:cBhvr>
                                    </p:animEffect>
                                    <p:anim calcmode="lin" valueType="num">
                                      <p:cBhvr>
                                        <p:cTn id="56"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57" dur="2000" fill="hold"/>
                                        <p:tgtEl>
                                          <p:spTgt spid="3">
                                            <p:txEl>
                                              <p:pRg st="9" end="9"/>
                                            </p:txEl>
                                          </p:spTgt>
                                        </p:tgtEl>
                                        <p:attrNameLst>
                                          <p:attrName>ppt_h</p:attrName>
                                        </p:attrNameLst>
                                      </p:cBhvr>
                                      <p:tavLst>
                                        <p:tav tm="0">
                                          <p:val>
                                            <p:strVal val="#ppt_h"/>
                                          </p:val>
                                        </p:tav>
                                        <p:tav tm="100000">
                                          <p:val>
                                            <p:strVal val="#ppt_h"/>
                                          </p:val>
                                        </p:tav>
                                      </p:tavLst>
                                    </p:anim>
                                  </p:childTnLst>
                                </p:cTn>
                              </p:par>
                              <p:par>
                                <p:cTn id="58" presetID="45" presetClass="entr" presetSubtype="0" fill="hold" grpId="0" nodeType="with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2000"/>
                                        <p:tgtEl>
                                          <p:spTgt spid="3">
                                            <p:txEl>
                                              <p:pRg st="10" end="10"/>
                                            </p:txEl>
                                          </p:spTgt>
                                        </p:tgtEl>
                                      </p:cBhvr>
                                    </p:animEffect>
                                    <p:anim calcmode="lin" valueType="num">
                                      <p:cBhvr>
                                        <p:cTn id="61" dur="2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62" dur="2000" fill="hold"/>
                                        <p:tgtEl>
                                          <p:spTgt spid="3">
                                            <p:txEl>
                                              <p:pRg st="10" end="10"/>
                                            </p:txEl>
                                          </p:spTgt>
                                        </p:tgtEl>
                                        <p:attrNameLst>
                                          <p:attrName>ppt_h</p:attrName>
                                        </p:attrNameLst>
                                      </p:cBhvr>
                                      <p:tavLst>
                                        <p:tav tm="0">
                                          <p:val>
                                            <p:strVal val="#ppt_h"/>
                                          </p:val>
                                        </p:tav>
                                        <p:tav tm="100000">
                                          <p:val>
                                            <p:strVal val="#ppt_h"/>
                                          </p:val>
                                        </p:tav>
                                      </p:tavLst>
                                    </p:anim>
                                  </p:childTnLst>
                                </p:cTn>
                              </p:par>
                              <p:par>
                                <p:cTn id="63" presetID="45" presetClass="entr" presetSubtype="0" fill="hold" grpId="0" nodeType="with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Effect transition="in" filter="fade">
                                      <p:cBhvr>
                                        <p:cTn id="65" dur="2000"/>
                                        <p:tgtEl>
                                          <p:spTgt spid="3">
                                            <p:txEl>
                                              <p:pRg st="12" end="12"/>
                                            </p:txEl>
                                          </p:spTgt>
                                        </p:tgtEl>
                                      </p:cBhvr>
                                    </p:animEffect>
                                    <p:anim calcmode="lin" valueType="num">
                                      <p:cBhvr>
                                        <p:cTn id="66" dur="2000" fill="hold"/>
                                        <p:tgtEl>
                                          <p:spTgt spid="3">
                                            <p:txEl>
                                              <p:pRg st="12" end="12"/>
                                            </p:txEl>
                                          </p:spTgt>
                                        </p:tgtEl>
                                        <p:attrNameLst>
                                          <p:attrName>ppt_w</p:attrName>
                                        </p:attrNameLst>
                                      </p:cBhvr>
                                      <p:tavLst>
                                        <p:tav tm="0" fmla="#ppt_w*sin(2.5*pi*$)">
                                          <p:val>
                                            <p:fltVal val="0"/>
                                          </p:val>
                                        </p:tav>
                                        <p:tav tm="100000">
                                          <p:val>
                                            <p:fltVal val="1"/>
                                          </p:val>
                                        </p:tav>
                                      </p:tavLst>
                                    </p:anim>
                                    <p:anim calcmode="lin" valueType="num">
                                      <p:cBhvr>
                                        <p:cTn id="67" dur="2000" fill="hold"/>
                                        <p:tgtEl>
                                          <p:spTgt spid="3">
                                            <p:txEl>
                                              <p:pRg st="12" end="12"/>
                                            </p:txEl>
                                          </p:spTgt>
                                        </p:tgtEl>
                                        <p:attrNameLst>
                                          <p:attrName>ppt_h</p:attrName>
                                        </p:attrNameLst>
                                      </p:cBhvr>
                                      <p:tavLst>
                                        <p:tav tm="0">
                                          <p:val>
                                            <p:strVal val="#ppt_h"/>
                                          </p:val>
                                        </p:tav>
                                        <p:tav tm="100000">
                                          <p:val>
                                            <p:strVal val="#ppt_h"/>
                                          </p:val>
                                        </p:tav>
                                      </p:tavLst>
                                    </p:anim>
                                  </p:childTnLst>
                                </p:cTn>
                              </p:par>
                              <p:par>
                                <p:cTn id="68" presetID="45" presetClass="entr" presetSubtype="0" fill="hold" grpId="0" nodeType="with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2000"/>
                                        <p:tgtEl>
                                          <p:spTgt spid="3">
                                            <p:txEl>
                                              <p:pRg st="13" end="13"/>
                                            </p:txEl>
                                          </p:spTgt>
                                        </p:tgtEl>
                                      </p:cBhvr>
                                    </p:animEffect>
                                    <p:anim calcmode="lin" valueType="num">
                                      <p:cBhvr>
                                        <p:cTn id="71" dur="2000" fill="hold"/>
                                        <p:tgtEl>
                                          <p:spTgt spid="3">
                                            <p:txEl>
                                              <p:pRg st="13" end="13"/>
                                            </p:txEl>
                                          </p:spTgt>
                                        </p:tgtEl>
                                        <p:attrNameLst>
                                          <p:attrName>ppt_w</p:attrName>
                                        </p:attrNameLst>
                                      </p:cBhvr>
                                      <p:tavLst>
                                        <p:tav tm="0" fmla="#ppt_w*sin(2.5*pi*$)">
                                          <p:val>
                                            <p:fltVal val="0"/>
                                          </p:val>
                                        </p:tav>
                                        <p:tav tm="100000">
                                          <p:val>
                                            <p:fltVal val="1"/>
                                          </p:val>
                                        </p:tav>
                                      </p:tavLst>
                                    </p:anim>
                                    <p:anim calcmode="lin" valueType="num">
                                      <p:cBhvr>
                                        <p:cTn id="72" dur="2000" fill="hold"/>
                                        <p:tgtEl>
                                          <p:spTgt spid="3">
                                            <p:txEl>
                                              <p:pRg st="13" end="1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ção de Conteúdo 3"/>
          <p:cNvSpPr>
            <a:spLocks noGrp="1"/>
          </p:cNvSpPr>
          <p:nvPr>
            <p:ph idx="1"/>
          </p:nvPr>
        </p:nvSpPr>
        <p:spPr>
          <a:xfrm>
            <a:off x="677334" y="2160589"/>
            <a:ext cx="8596668" cy="2718693"/>
          </a:xfrm>
          <a:prstGeom prst="rect">
            <a:avLst/>
          </a:prstGeom>
        </p:spPr>
        <p:txBody>
          <a:bodyPr wrap="square">
            <a:spAutoFit/>
          </a:bodyPr>
          <a:lstStyle/>
          <a:p>
            <a:pPr marL="342900" indent="-342900" fontAlgn="base">
              <a:buFont typeface="Wingdings" panose="05000000000000000000" pitchFamily="2" charset="2"/>
              <a:buChar char="Ø"/>
            </a:pPr>
            <a:r>
              <a:rPr lang="en-US" sz="2200" dirty="0">
                <a:solidFill>
                  <a:srgbClr val="000000"/>
                </a:solidFill>
                <a:latin typeface="Trebuchet MS" panose="020B0603020202020204" pitchFamily="34" charset="0"/>
              </a:rPr>
              <a:t>The action takes place in April 1883 in </a:t>
            </a:r>
            <a:r>
              <a:rPr lang="en-US" sz="2200" dirty="0" err="1">
                <a:solidFill>
                  <a:srgbClr val="000000"/>
                </a:solidFill>
                <a:latin typeface="Trebuchet MS" panose="020B0603020202020204" pitchFamily="34" charset="0"/>
              </a:rPr>
              <a:t>urrey</a:t>
            </a:r>
            <a:r>
              <a:rPr lang="en-US" sz="2200" dirty="0">
                <a:solidFill>
                  <a:srgbClr val="000000"/>
                </a:solidFill>
                <a:latin typeface="Trebuchet MS" panose="020B0603020202020204" pitchFamily="34" charset="0"/>
              </a:rPr>
              <a:t>, when Miss Stoner asks Sherlock Homes for help, to find out the mystery of her sister´s death.</a:t>
            </a:r>
            <a:r>
              <a:rPr lang="en-US" sz="2200" dirty="0">
                <a:solidFill>
                  <a:srgbClr val="FFFFFF"/>
                </a:solidFill>
                <a:latin typeface="Trebuchet MS" panose="020B0603020202020204" pitchFamily="34" charset="0"/>
              </a:rPr>
              <a:t>​</a:t>
            </a:r>
          </a:p>
          <a:p>
            <a:pPr fontAlgn="base">
              <a:buFont typeface="Wingdings" panose="05000000000000000000" pitchFamily="2" charset="2"/>
              <a:buChar char="Ø"/>
            </a:pPr>
            <a:r>
              <a:rPr lang="en-US" sz="2200" dirty="0">
                <a:solidFill>
                  <a:srgbClr val="000000"/>
                </a:solidFill>
                <a:latin typeface="Trebuchet MS" panose="020B0603020202020204" pitchFamily="34" charset="0"/>
              </a:rPr>
              <a:t>She is deeply concerned about a recurrence strange behavior at the home she shares with her stepfather .</a:t>
            </a:r>
            <a:r>
              <a:rPr lang="en-US" sz="2200" dirty="0">
                <a:solidFill>
                  <a:srgbClr val="FFFFFF"/>
                </a:solidFill>
                <a:latin typeface="Trebuchet MS" panose="020B0603020202020204" pitchFamily="34" charset="0"/>
              </a:rPr>
              <a:t>​</a:t>
            </a:r>
          </a:p>
          <a:p>
            <a:pPr fontAlgn="base">
              <a:buFont typeface="Wingdings" panose="05000000000000000000" pitchFamily="2" charset="2"/>
              <a:buChar char="Ø"/>
            </a:pPr>
            <a:r>
              <a:rPr lang="en-US" sz="2200" dirty="0">
                <a:solidFill>
                  <a:srgbClr val="000000"/>
                </a:solidFill>
                <a:latin typeface="Trebuchet MS" panose="020B0603020202020204" pitchFamily="34" charset="0"/>
              </a:rPr>
              <a:t>At the end of the history, we discover that her stepfather had a snake to keel his daughter in law, because of her wealth. </a:t>
            </a:r>
            <a:r>
              <a:rPr lang="en-US" sz="2200" dirty="0">
                <a:solidFill>
                  <a:srgbClr val="FFFFFF"/>
                </a:solidFill>
                <a:latin typeface="Trebuchet MS" panose="020B0603020202020204" pitchFamily="34" charset="0"/>
              </a:rPr>
              <a:t>​</a:t>
            </a:r>
            <a:endParaRPr lang="en-US" sz="2200" b="0" i="0" dirty="0">
              <a:solidFill>
                <a:srgbClr val="FFFFFF"/>
              </a:solidFill>
              <a:effectLst/>
              <a:latin typeface="Trebuchet MS" panose="020B0603020202020204" pitchFamily="34" charset="0"/>
            </a:endParaRPr>
          </a:p>
        </p:txBody>
      </p:sp>
      <p:sp>
        <p:nvSpPr>
          <p:cNvPr id="5" name="Título 4"/>
          <p:cNvSpPr txBox="1">
            <a:spLocks noGrp="1"/>
          </p:cNvSpPr>
          <p:nvPr>
            <p:ph type="title"/>
          </p:nvPr>
        </p:nvSpPr>
        <p:spPr>
          <a:prstGeom prst="rect">
            <a:avLst/>
          </a:prstGeom>
          <a:noFill/>
        </p:spPr>
        <p:txBody>
          <a:bodyPr wrap="square" rtlCol="0">
            <a:spAutoFit/>
          </a:bodyPr>
          <a:lstStyle/>
          <a:p>
            <a:pPr algn="ctr"/>
            <a:r>
              <a:rPr lang="pt-PT" sz="6600" dirty="0" err="1">
                <a:solidFill>
                  <a:schemeClr val="accent1"/>
                </a:solidFill>
              </a:rPr>
              <a:t>Action</a:t>
            </a:r>
            <a:endParaRPr lang="pt-PT" sz="6600" dirty="0">
              <a:solidFill>
                <a:schemeClr val="accent1"/>
              </a:solidFill>
            </a:endParaRPr>
          </a:p>
        </p:txBody>
      </p:sp>
    </p:spTree>
    <p:extLst>
      <p:ext uri="{BB962C8B-B14F-4D97-AF65-F5344CB8AC3E}">
        <p14:creationId xmlns="" xmlns:p14="http://schemas.microsoft.com/office/powerpoint/2010/main" val="21652564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2000"/>
                                        <p:tgtEl>
                                          <p:spTgt spid="4">
                                            <p:txEl>
                                              <p:pRg st="0" end="0"/>
                                            </p:txEl>
                                          </p:spTgt>
                                        </p:tgtEl>
                                      </p:cBhvr>
                                    </p:animEffect>
                                    <p:anim calcmode="lin" valueType="num">
                                      <p:cBhvr>
                                        <p:cTn id="26"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4">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fade">
                                      <p:cBhvr>
                                        <p:cTn id="30" dur="2000"/>
                                        <p:tgtEl>
                                          <p:spTgt spid="4">
                                            <p:txEl>
                                              <p:pRg st="1" end="1"/>
                                            </p:txEl>
                                          </p:spTgt>
                                        </p:tgtEl>
                                      </p:cBhvr>
                                    </p:animEffect>
                                    <p:anim calcmode="lin" valueType="num">
                                      <p:cBhvr>
                                        <p:cTn id="31"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4">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grpId="0" nodeType="with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2000"/>
                                        <p:tgtEl>
                                          <p:spTgt spid="4">
                                            <p:txEl>
                                              <p:pRg st="2" end="2"/>
                                            </p:txEl>
                                          </p:spTgt>
                                        </p:tgtEl>
                                      </p:cBhvr>
                                    </p:animEffect>
                                    <p:anim calcmode="lin" valueType="num">
                                      <p:cBhvr>
                                        <p:cTn id="36"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677334" y="434494"/>
            <a:ext cx="8596668" cy="132080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6600" dirty="0"/>
              <a:t>Summary</a:t>
            </a:r>
          </a:p>
        </p:txBody>
      </p:sp>
      <p:sp>
        <p:nvSpPr>
          <p:cNvPr id="3" name="Marcador de Posição de Conteúdo 2"/>
          <p:cNvSpPr txBox="1">
            <a:spLocks/>
          </p:cNvSpPr>
          <p:nvPr/>
        </p:nvSpPr>
        <p:spPr>
          <a:xfrm>
            <a:off x="677334" y="2306363"/>
            <a:ext cx="8596668" cy="388077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sz="2400" dirty="0"/>
          </a:p>
        </p:txBody>
      </p:sp>
      <p:sp>
        <p:nvSpPr>
          <p:cNvPr id="5" name="Marcador de Posição de Conteúdo 2"/>
          <p:cNvSpPr txBox="1">
            <a:spLocks/>
          </p:cNvSpPr>
          <p:nvPr/>
        </p:nvSpPr>
        <p:spPr>
          <a:xfrm>
            <a:off x="829734" y="2525024"/>
            <a:ext cx="8596668" cy="388077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sz="2400" dirty="0"/>
          </a:p>
        </p:txBody>
      </p:sp>
      <p:sp>
        <p:nvSpPr>
          <p:cNvPr id="11" name="Marcador de Posição de Conteúdo 2"/>
          <p:cNvSpPr txBox="1">
            <a:spLocks/>
          </p:cNvSpPr>
          <p:nvPr/>
        </p:nvSpPr>
        <p:spPr>
          <a:xfrm>
            <a:off x="936545" y="2073649"/>
            <a:ext cx="8413657" cy="2742230"/>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en-US" sz="2200" dirty="0">
                <a:latin typeface="+mj-lt"/>
              </a:rPr>
              <a:t>In The Adventure of the Speckled Band, Sherlock Holmes investigates the case of a young bride to be who fears that she'll be murdered. Helen Stoner, the stepdaughter of Sir </a:t>
            </a:r>
            <a:r>
              <a:rPr lang="en-US" sz="2200" dirty="0" err="1">
                <a:latin typeface="+mj-lt"/>
              </a:rPr>
              <a:t>Grimesby</a:t>
            </a:r>
            <a:r>
              <a:rPr lang="en-US" sz="2200" dirty="0">
                <a:latin typeface="+mj-lt"/>
              </a:rPr>
              <a:t> </a:t>
            </a:r>
            <a:r>
              <a:rPr lang="en-US" sz="2200" dirty="0" err="1">
                <a:latin typeface="+mj-lt"/>
              </a:rPr>
              <a:t>Roylott</a:t>
            </a:r>
            <a:r>
              <a:rPr lang="en-US" sz="2200" dirty="0">
                <a:latin typeface="+mj-lt"/>
              </a:rPr>
              <a:t>, has reason to believe that her stepfather killed her sister—she just doesn't know how. At the end, Holmes discovers that </a:t>
            </a:r>
            <a:r>
              <a:rPr lang="en-US" sz="2200" dirty="0" err="1">
                <a:latin typeface="+mj-lt"/>
              </a:rPr>
              <a:t>Roylott</a:t>
            </a:r>
            <a:r>
              <a:rPr lang="en-US" sz="2200" dirty="0">
                <a:latin typeface="+mj-lt"/>
              </a:rPr>
              <a:t> was using a snake (the "speckled band").</a:t>
            </a:r>
          </a:p>
          <a:p>
            <a:pPr marL="0" indent="0">
              <a:buNone/>
            </a:pPr>
            <a:endParaRPr lang="en-US" sz="2200" dirty="0"/>
          </a:p>
        </p:txBody>
      </p:sp>
      <p:pic>
        <p:nvPicPr>
          <p:cNvPr id="6" name="Imagem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00215" y="4469293"/>
            <a:ext cx="2461228" cy="2169218"/>
          </a:xfrm>
          <a:prstGeom prst="rect">
            <a:avLst/>
          </a:prstGeom>
        </p:spPr>
      </p:pic>
    </p:spTree>
    <p:extLst>
      <p:ext uri="{BB962C8B-B14F-4D97-AF65-F5344CB8AC3E}">
        <p14:creationId xmlns="" xmlns:p14="http://schemas.microsoft.com/office/powerpoint/2010/main" val="19488833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000"/>
                                        <p:tgtEl>
                                          <p:spTgt spid="11"/>
                                        </p:tgtEl>
                                      </p:cBhvr>
                                    </p:animEffect>
                                    <p:anim calcmode="lin" valueType="num">
                                      <p:cBhvr>
                                        <p:cTn id="26" dur="2000" fill="hold"/>
                                        <p:tgtEl>
                                          <p:spTgt spid="11"/>
                                        </p:tgtEl>
                                        <p:attrNameLst>
                                          <p:attrName>ppt_w</p:attrName>
                                        </p:attrNameLst>
                                      </p:cBhvr>
                                      <p:tavLst>
                                        <p:tav tm="0" fmla="#ppt_w*sin(2.5*pi*$)">
                                          <p:val>
                                            <p:fltVal val="0"/>
                                          </p:val>
                                        </p:tav>
                                        <p:tav tm="100000">
                                          <p:val>
                                            <p:fltVal val="1"/>
                                          </p:val>
                                        </p:tav>
                                      </p:tavLst>
                                    </p:anim>
                                    <p:anim calcmode="lin" valueType="num">
                                      <p:cBhvr>
                                        <p:cTn id="27"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048395" y="3499060"/>
            <a:ext cx="8596668" cy="1709046"/>
          </a:xfrm>
        </p:spPr>
        <p:txBody>
          <a:bodyPr/>
          <a:lstStyle/>
          <a:p>
            <a:pPr>
              <a:buFont typeface="Wingdings" panose="05000000000000000000" pitchFamily="2" charset="2"/>
              <a:buChar char="Ø"/>
            </a:pPr>
            <a:r>
              <a:rPr lang="en-US" dirty="0"/>
              <a:t>In The Adventure of the Speckled Band, Sherlock Holmes investigates the case of a young bride to be who fears that she'll be murdered. Helen Stoner, the stepdaughter of Sir </a:t>
            </a:r>
            <a:r>
              <a:rPr lang="en-US" dirty="0" err="1"/>
              <a:t>Grimesby</a:t>
            </a:r>
            <a:r>
              <a:rPr lang="en-US" dirty="0"/>
              <a:t> Roylott, has reason to believe that her stepfather killed her sister—she just doesn't know how. At the end, Holmes discovers that Roylott was using a snake (the "speckled band").</a:t>
            </a:r>
          </a:p>
          <a:p>
            <a:pPr>
              <a:buFont typeface="Wingdings" panose="05000000000000000000" pitchFamily="2" charset="2"/>
              <a:buChar char="Ø"/>
            </a:pPr>
            <a:endParaRPr lang="pt-PT" dirty="0"/>
          </a:p>
        </p:txBody>
      </p:sp>
      <p:sp>
        <p:nvSpPr>
          <p:cNvPr id="4" name="Título 3"/>
          <p:cNvSpPr txBox="1">
            <a:spLocks noGrp="1"/>
          </p:cNvSpPr>
          <p:nvPr>
            <p:ph type="title"/>
          </p:nvPr>
        </p:nvSpPr>
        <p:spPr>
          <a:xfrm>
            <a:off x="862864" y="596348"/>
            <a:ext cx="8596668" cy="2123658"/>
          </a:xfrm>
          <a:prstGeom prst="rect">
            <a:avLst/>
          </a:prstGeom>
          <a:noFill/>
        </p:spPr>
        <p:txBody>
          <a:bodyPr wrap="square" rtlCol="0">
            <a:spAutoFit/>
          </a:bodyPr>
          <a:lstStyle/>
          <a:p>
            <a:pPr algn="ctr"/>
            <a:r>
              <a:rPr lang="pt-PT" sz="6600" dirty="0" err="1">
                <a:solidFill>
                  <a:schemeClr val="accent1"/>
                </a:solidFill>
              </a:rPr>
              <a:t>Interesting</a:t>
            </a:r>
            <a:r>
              <a:rPr lang="pt-PT" sz="6600" dirty="0">
                <a:solidFill>
                  <a:schemeClr val="accent1"/>
                </a:solidFill>
              </a:rPr>
              <a:t> </a:t>
            </a:r>
            <a:r>
              <a:rPr lang="pt-PT" sz="6600" dirty="0" err="1">
                <a:solidFill>
                  <a:schemeClr val="accent1"/>
                </a:solidFill>
              </a:rPr>
              <a:t>Aspects</a:t>
            </a:r>
            <a:r>
              <a:rPr lang="pt-PT" sz="6600" dirty="0">
                <a:solidFill>
                  <a:schemeClr val="accent1"/>
                </a:solidFill>
              </a:rPr>
              <a:t> </a:t>
            </a:r>
            <a:r>
              <a:rPr lang="pt-PT" sz="6600" dirty="0" err="1">
                <a:solidFill>
                  <a:schemeClr val="accent1"/>
                </a:solidFill>
              </a:rPr>
              <a:t>about</a:t>
            </a:r>
            <a:r>
              <a:rPr lang="pt-PT" sz="6600" dirty="0">
                <a:solidFill>
                  <a:schemeClr val="accent1"/>
                </a:solidFill>
              </a:rPr>
              <a:t>  </a:t>
            </a:r>
            <a:r>
              <a:rPr lang="pt-PT" sz="6600" dirty="0" err="1"/>
              <a:t>the</a:t>
            </a:r>
            <a:r>
              <a:rPr lang="pt-PT" sz="6600" dirty="0"/>
              <a:t> </a:t>
            </a:r>
            <a:r>
              <a:rPr lang="pt-PT" sz="6600" dirty="0" err="1"/>
              <a:t>s</a:t>
            </a:r>
            <a:r>
              <a:rPr lang="pt-PT" sz="6600" dirty="0" err="1">
                <a:solidFill>
                  <a:schemeClr val="accent1"/>
                </a:solidFill>
              </a:rPr>
              <a:t>tory</a:t>
            </a:r>
            <a:endParaRPr lang="pt-PT" sz="6600" dirty="0">
              <a:solidFill>
                <a:schemeClr val="accent1"/>
              </a:solidFill>
            </a:endParaRPr>
          </a:p>
        </p:txBody>
      </p:sp>
    </p:spTree>
    <p:extLst>
      <p:ext uri="{BB962C8B-B14F-4D97-AF65-F5344CB8AC3E}">
        <p14:creationId xmlns="" xmlns:p14="http://schemas.microsoft.com/office/powerpoint/2010/main" val="38881073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379699" y="2664171"/>
            <a:ext cx="8387153" cy="3034263"/>
          </a:xfrm>
        </p:spPr>
        <p:txBody>
          <a:bodyPr/>
          <a:lstStyle/>
          <a:p>
            <a:pPr>
              <a:buFont typeface="Wingdings" panose="05000000000000000000" pitchFamily="2" charset="2"/>
              <a:buChar char="Ø"/>
            </a:pPr>
            <a:r>
              <a:rPr lang="pt-PT" dirty="0" err="1"/>
              <a:t>This</a:t>
            </a:r>
            <a:r>
              <a:rPr lang="pt-PT" dirty="0"/>
              <a:t> </a:t>
            </a:r>
            <a:r>
              <a:rPr lang="pt-PT" dirty="0" err="1"/>
              <a:t>story</a:t>
            </a:r>
            <a:r>
              <a:rPr lang="pt-PT" dirty="0"/>
              <a:t> </a:t>
            </a:r>
            <a:r>
              <a:rPr lang="pt-PT" dirty="0" err="1"/>
              <a:t>has</a:t>
            </a:r>
            <a:r>
              <a:rPr lang="pt-PT" dirty="0"/>
              <a:t> a </a:t>
            </a:r>
            <a:r>
              <a:rPr lang="pt-PT" dirty="0" err="1"/>
              <a:t>message</a:t>
            </a:r>
            <a:r>
              <a:rPr lang="pt-PT" dirty="0"/>
              <a:t> in </a:t>
            </a:r>
            <a:r>
              <a:rPr lang="pt-PT" dirty="0" err="1"/>
              <a:t>it</a:t>
            </a:r>
            <a:r>
              <a:rPr lang="pt-PT" dirty="0"/>
              <a:t>, </a:t>
            </a:r>
            <a:r>
              <a:rPr lang="pt-PT" dirty="0" err="1"/>
              <a:t>and</a:t>
            </a:r>
            <a:r>
              <a:rPr lang="pt-PT" dirty="0"/>
              <a:t> </a:t>
            </a:r>
            <a:r>
              <a:rPr lang="pt-PT" dirty="0" err="1"/>
              <a:t>the</a:t>
            </a:r>
            <a:r>
              <a:rPr lang="pt-PT" dirty="0"/>
              <a:t> </a:t>
            </a:r>
            <a:r>
              <a:rPr lang="pt-PT" dirty="0" err="1"/>
              <a:t>main</a:t>
            </a:r>
            <a:r>
              <a:rPr lang="pt-PT" dirty="0"/>
              <a:t> </a:t>
            </a:r>
            <a:r>
              <a:rPr lang="pt-PT" dirty="0" err="1"/>
              <a:t>idea</a:t>
            </a:r>
            <a:r>
              <a:rPr lang="pt-PT" dirty="0"/>
              <a:t> </a:t>
            </a:r>
            <a:r>
              <a:rPr lang="pt-PT" dirty="0" err="1"/>
              <a:t>is</a:t>
            </a:r>
            <a:r>
              <a:rPr lang="pt-PT" dirty="0"/>
              <a:t> </a:t>
            </a:r>
            <a:r>
              <a:rPr lang="pt-PT" dirty="0" err="1"/>
              <a:t>that</a:t>
            </a:r>
            <a:r>
              <a:rPr lang="pt-PT" dirty="0"/>
              <a:t> </a:t>
            </a:r>
            <a:r>
              <a:rPr lang="pt-PT" dirty="0" err="1"/>
              <a:t>money</a:t>
            </a:r>
            <a:r>
              <a:rPr lang="pt-PT" dirty="0"/>
              <a:t> </a:t>
            </a:r>
            <a:r>
              <a:rPr lang="pt-PT" dirty="0" err="1"/>
              <a:t>is</a:t>
            </a:r>
            <a:r>
              <a:rPr lang="pt-PT" dirty="0"/>
              <a:t> </a:t>
            </a:r>
            <a:r>
              <a:rPr lang="pt-PT" dirty="0" err="1"/>
              <a:t>not</a:t>
            </a:r>
            <a:r>
              <a:rPr lang="pt-PT" dirty="0"/>
              <a:t> </a:t>
            </a:r>
            <a:r>
              <a:rPr lang="pt-PT" dirty="0" err="1"/>
              <a:t>the</a:t>
            </a:r>
            <a:r>
              <a:rPr lang="pt-PT" dirty="0"/>
              <a:t> </a:t>
            </a:r>
            <a:r>
              <a:rPr lang="pt-PT" dirty="0" err="1"/>
              <a:t>most</a:t>
            </a:r>
            <a:r>
              <a:rPr lang="pt-PT" dirty="0"/>
              <a:t> </a:t>
            </a:r>
            <a:r>
              <a:rPr lang="pt-PT" dirty="0" err="1"/>
              <a:t>important</a:t>
            </a:r>
            <a:r>
              <a:rPr lang="pt-PT" dirty="0"/>
              <a:t> </a:t>
            </a:r>
            <a:r>
              <a:rPr lang="pt-PT" dirty="0" err="1"/>
              <a:t>thing</a:t>
            </a:r>
            <a:r>
              <a:rPr lang="pt-PT" dirty="0"/>
              <a:t> in </a:t>
            </a:r>
            <a:r>
              <a:rPr lang="pt-PT" dirty="0" err="1"/>
              <a:t>our</a:t>
            </a:r>
            <a:r>
              <a:rPr lang="pt-PT" dirty="0"/>
              <a:t> lives </a:t>
            </a:r>
            <a:r>
              <a:rPr lang="pt-PT" dirty="0" err="1"/>
              <a:t>and</a:t>
            </a:r>
            <a:r>
              <a:rPr lang="pt-PT" dirty="0"/>
              <a:t> </a:t>
            </a:r>
            <a:r>
              <a:rPr lang="pt-PT" dirty="0" err="1"/>
              <a:t>sometimes</a:t>
            </a:r>
            <a:r>
              <a:rPr lang="pt-PT" dirty="0"/>
              <a:t> </a:t>
            </a:r>
            <a:r>
              <a:rPr lang="pt-PT" dirty="0" err="1"/>
              <a:t>it</a:t>
            </a:r>
            <a:r>
              <a:rPr lang="pt-PT" dirty="0"/>
              <a:t> </a:t>
            </a:r>
            <a:r>
              <a:rPr lang="pt-PT" dirty="0" err="1"/>
              <a:t>is</a:t>
            </a:r>
            <a:r>
              <a:rPr lang="pt-PT" dirty="0"/>
              <a:t> </a:t>
            </a:r>
            <a:r>
              <a:rPr lang="pt-PT" dirty="0" err="1"/>
              <a:t>the</a:t>
            </a:r>
            <a:r>
              <a:rPr lang="pt-PT" dirty="0"/>
              <a:t> </a:t>
            </a:r>
            <a:r>
              <a:rPr lang="pt-PT" dirty="0" err="1"/>
              <a:t>bigest</a:t>
            </a:r>
            <a:r>
              <a:rPr lang="pt-PT" dirty="0"/>
              <a:t> </a:t>
            </a:r>
            <a:r>
              <a:rPr lang="pt-PT" dirty="0" err="1"/>
              <a:t>problem</a:t>
            </a:r>
            <a:r>
              <a:rPr lang="pt-PT" dirty="0"/>
              <a:t> in </a:t>
            </a:r>
            <a:r>
              <a:rPr lang="pt-PT" dirty="0" err="1"/>
              <a:t>huge</a:t>
            </a:r>
            <a:r>
              <a:rPr lang="pt-PT" dirty="0"/>
              <a:t> </a:t>
            </a:r>
            <a:r>
              <a:rPr lang="pt-PT" dirty="0" err="1"/>
              <a:t>families</a:t>
            </a:r>
            <a:r>
              <a:rPr lang="pt-PT" dirty="0"/>
              <a:t>.</a:t>
            </a:r>
          </a:p>
          <a:p>
            <a:pPr marL="0" indent="0">
              <a:buNone/>
            </a:pPr>
            <a:r>
              <a:rPr lang="pt-PT" dirty="0"/>
              <a:t>    Some </a:t>
            </a:r>
            <a:r>
              <a:rPr lang="pt-PT" dirty="0" err="1"/>
              <a:t>people</a:t>
            </a:r>
            <a:r>
              <a:rPr lang="pt-PT" dirty="0"/>
              <a:t> </a:t>
            </a:r>
            <a:r>
              <a:rPr lang="pt-PT" dirty="0" err="1"/>
              <a:t>think</a:t>
            </a:r>
            <a:r>
              <a:rPr lang="pt-PT" dirty="0"/>
              <a:t> </a:t>
            </a:r>
            <a:r>
              <a:rPr lang="pt-PT" dirty="0" err="1"/>
              <a:t>about</a:t>
            </a:r>
            <a:r>
              <a:rPr lang="pt-PT" dirty="0"/>
              <a:t> </a:t>
            </a:r>
            <a:r>
              <a:rPr lang="pt-PT" dirty="0" err="1"/>
              <a:t>money</a:t>
            </a:r>
            <a:r>
              <a:rPr lang="pt-PT" dirty="0"/>
              <a:t> more </a:t>
            </a:r>
            <a:r>
              <a:rPr lang="pt-PT" dirty="0" err="1"/>
              <a:t>than</a:t>
            </a:r>
            <a:r>
              <a:rPr lang="pt-PT" dirty="0"/>
              <a:t> </a:t>
            </a:r>
            <a:r>
              <a:rPr lang="pt-PT" dirty="0" err="1"/>
              <a:t>about</a:t>
            </a:r>
            <a:r>
              <a:rPr lang="pt-PT" dirty="0"/>
              <a:t> feelings </a:t>
            </a:r>
            <a:r>
              <a:rPr lang="pt-PT" dirty="0" err="1"/>
              <a:t>and</a:t>
            </a:r>
            <a:r>
              <a:rPr lang="pt-PT" dirty="0"/>
              <a:t> </a:t>
            </a:r>
            <a:r>
              <a:rPr lang="pt-PT" dirty="0" err="1"/>
              <a:t>values</a:t>
            </a:r>
            <a:r>
              <a:rPr lang="pt-PT" dirty="0"/>
              <a:t>. </a:t>
            </a:r>
          </a:p>
          <a:p>
            <a:pPr>
              <a:buFont typeface="Wingdings" panose="05000000000000000000" pitchFamily="2" charset="2"/>
              <a:buChar char="Ø"/>
            </a:pPr>
            <a:endParaRPr lang="pt-PT" dirty="0"/>
          </a:p>
        </p:txBody>
      </p:sp>
      <p:sp>
        <p:nvSpPr>
          <p:cNvPr id="4" name="Título 3"/>
          <p:cNvSpPr txBox="1">
            <a:spLocks noGrp="1"/>
          </p:cNvSpPr>
          <p:nvPr>
            <p:ph type="title"/>
          </p:nvPr>
        </p:nvSpPr>
        <p:spPr>
          <a:prstGeom prst="rect">
            <a:avLst/>
          </a:prstGeom>
          <a:noFill/>
        </p:spPr>
        <p:txBody>
          <a:bodyPr wrap="square" rtlCol="0">
            <a:spAutoFit/>
          </a:bodyPr>
          <a:lstStyle/>
          <a:p>
            <a:pPr algn="ctr"/>
            <a:r>
              <a:rPr lang="pt-PT" sz="6600" dirty="0" err="1">
                <a:solidFill>
                  <a:schemeClr val="accent1"/>
                </a:solidFill>
              </a:rPr>
              <a:t>Your</a:t>
            </a:r>
            <a:r>
              <a:rPr lang="pt-PT" sz="6600" dirty="0">
                <a:solidFill>
                  <a:schemeClr val="accent1"/>
                </a:solidFill>
              </a:rPr>
              <a:t> </a:t>
            </a:r>
            <a:r>
              <a:rPr lang="pt-PT" sz="6600" dirty="0" err="1">
                <a:solidFill>
                  <a:schemeClr val="accent1"/>
                </a:solidFill>
              </a:rPr>
              <a:t>Views</a:t>
            </a:r>
            <a:endParaRPr lang="pt-PT" sz="6600" dirty="0">
              <a:solidFill>
                <a:schemeClr val="accent1"/>
              </a:solidFill>
            </a:endParaRPr>
          </a:p>
        </p:txBody>
      </p:sp>
    </p:spTree>
    <p:extLst>
      <p:ext uri="{BB962C8B-B14F-4D97-AF65-F5344CB8AC3E}">
        <p14:creationId xmlns="" xmlns:p14="http://schemas.microsoft.com/office/powerpoint/2010/main" val="40789021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rot="20842479">
            <a:off x="393457" y="2180898"/>
            <a:ext cx="6126611" cy="2123658"/>
          </a:xfrm>
          <a:prstGeom prst="rect">
            <a:avLst/>
          </a:prstGeom>
          <a:noFill/>
        </p:spPr>
        <p:txBody>
          <a:bodyPr wrap="square" rtlCol="0">
            <a:spAutoFit/>
          </a:bodyPr>
          <a:lstStyle/>
          <a:p>
            <a:pPr algn="ctr"/>
            <a:r>
              <a:rPr lang="pt-PT" sz="6600" dirty="0"/>
              <a:t>Sir Arthur </a:t>
            </a:r>
            <a:r>
              <a:rPr lang="en-US" sz="6600" dirty="0"/>
              <a:t>Conan Doyle</a:t>
            </a:r>
          </a:p>
        </p:txBody>
      </p:sp>
      <p:pic>
        <p:nvPicPr>
          <p:cNvPr id="3" name="Imagem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811617" y="1351480"/>
            <a:ext cx="2974159" cy="46296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13486373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85530" y="1099930"/>
            <a:ext cx="7103165" cy="923330"/>
          </a:xfrm>
          <a:prstGeom prst="rect">
            <a:avLst/>
          </a:prstGeom>
          <a:noFill/>
        </p:spPr>
        <p:txBody>
          <a:bodyPr wrap="square" rtlCol="0">
            <a:spAutoFit/>
          </a:bodyPr>
          <a:lstStyle/>
          <a:p>
            <a:pPr algn="ctr"/>
            <a:r>
              <a:rPr lang="pt-PT" sz="5400" dirty="0" err="1">
                <a:solidFill>
                  <a:schemeClr val="accent1"/>
                </a:solidFill>
              </a:rPr>
              <a:t>Work</a:t>
            </a:r>
            <a:r>
              <a:rPr lang="pt-PT" sz="5400" dirty="0">
                <a:solidFill>
                  <a:schemeClr val="accent1"/>
                </a:solidFill>
              </a:rPr>
              <a:t> </a:t>
            </a:r>
            <a:r>
              <a:rPr lang="pt-PT" sz="5400" dirty="0" err="1">
                <a:solidFill>
                  <a:schemeClr val="accent1"/>
                </a:solidFill>
              </a:rPr>
              <a:t>done</a:t>
            </a:r>
            <a:r>
              <a:rPr lang="pt-PT" sz="5400" dirty="0">
                <a:solidFill>
                  <a:schemeClr val="accent1"/>
                </a:solidFill>
              </a:rPr>
              <a:t> </a:t>
            </a:r>
            <a:r>
              <a:rPr lang="pt-PT" sz="5400" dirty="0" err="1">
                <a:solidFill>
                  <a:schemeClr val="accent1"/>
                </a:solidFill>
              </a:rPr>
              <a:t>by</a:t>
            </a:r>
            <a:r>
              <a:rPr lang="pt-PT" sz="5400" dirty="0">
                <a:solidFill>
                  <a:schemeClr val="accent1"/>
                </a:solidFill>
              </a:rPr>
              <a:t>:</a:t>
            </a:r>
          </a:p>
        </p:txBody>
      </p:sp>
      <p:sp>
        <p:nvSpPr>
          <p:cNvPr id="3" name="CaixaDeTexto 2"/>
          <p:cNvSpPr txBox="1"/>
          <p:nvPr/>
        </p:nvSpPr>
        <p:spPr>
          <a:xfrm>
            <a:off x="1570383" y="3094382"/>
            <a:ext cx="8163552" cy="3539430"/>
          </a:xfrm>
          <a:prstGeom prst="rect">
            <a:avLst/>
          </a:prstGeom>
          <a:noFill/>
        </p:spPr>
        <p:txBody>
          <a:bodyPr wrap="square" rtlCol="0">
            <a:spAutoFit/>
          </a:bodyPr>
          <a:lstStyle/>
          <a:p>
            <a:r>
              <a:rPr lang="pt-PT" sz="3200" dirty="0"/>
              <a:t>Gustavo, nº8</a:t>
            </a:r>
          </a:p>
          <a:p>
            <a:r>
              <a:rPr lang="pt-PT" sz="3200" dirty="0"/>
              <a:t>Inês Agostinho, nº9</a:t>
            </a:r>
          </a:p>
          <a:p>
            <a:r>
              <a:rPr lang="pt-PT" sz="3200" dirty="0"/>
              <a:t>Joana, nº11</a:t>
            </a:r>
          </a:p>
          <a:p>
            <a:r>
              <a:rPr lang="pt-PT" sz="3200" dirty="0"/>
              <a:t>Mariana Santos, nº17</a:t>
            </a:r>
          </a:p>
          <a:p>
            <a:endParaRPr lang="pt-PT" sz="3200" dirty="0"/>
          </a:p>
          <a:p>
            <a:r>
              <a:rPr lang="pt-PT" sz="3200" dirty="0"/>
              <a:t>		6º F				2016/2017	</a:t>
            </a:r>
          </a:p>
        </p:txBody>
      </p:sp>
    </p:spTree>
    <p:extLst>
      <p:ext uri="{BB962C8B-B14F-4D97-AF65-F5344CB8AC3E}">
        <p14:creationId xmlns="" xmlns:p14="http://schemas.microsoft.com/office/powerpoint/2010/main" val="18352979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1" end="1"/>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2" end="2"/>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3" end="3"/>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326524" y="927279"/>
            <a:ext cx="2266681" cy="923330"/>
          </a:xfrm>
          <a:prstGeom prst="rect">
            <a:avLst/>
          </a:prstGeom>
          <a:noFill/>
        </p:spPr>
        <p:txBody>
          <a:bodyPr wrap="square" rtlCol="0">
            <a:spAutoFit/>
          </a:bodyPr>
          <a:lstStyle/>
          <a:p>
            <a:r>
              <a:rPr lang="en-US" sz="5400" dirty="0"/>
              <a:t>Index</a:t>
            </a:r>
            <a:r>
              <a:rPr lang="pt-PT" sz="5400" dirty="0"/>
              <a:t>:</a:t>
            </a:r>
          </a:p>
        </p:txBody>
      </p:sp>
      <p:sp>
        <p:nvSpPr>
          <p:cNvPr id="3" name="CaixaDeTexto 2"/>
          <p:cNvSpPr txBox="1"/>
          <p:nvPr/>
        </p:nvSpPr>
        <p:spPr>
          <a:xfrm>
            <a:off x="1326523" y="2380445"/>
            <a:ext cx="8190963" cy="23852684"/>
          </a:xfrm>
          <a:prstGeom prst="rect">
            <a:avLst/>
          </a:prstGeom>
          <a:noFill/>
        </p:spPr>
        <p:txBody>
          <a:bodyPr wrap="square" rtlCol="0">
            <a:spAutoFit/>
          </a:bodyPr>
          <a:lstStyle/>
          <a:p>
            <a:pPr marL="571500" indent="-571500">
              <a:buFont typeface="Arial" panose="020B0604020202020204" pitchFamily="34" charset="0"/>
              <a:buChar char="•"/>
            </a:pPr>
            <a:r>
              <a:rPr lang="en-US" sz="3200" dirty="0"/>
              <a:t>Plot;</a:t>
            </a:r>
          </a:p>
          <a:p>
            <a:pPr marL="571500" indent="-571500">
              <a:buFont typeface="Arial" panose="020B0604020202020204" pitchFamily="34" charset="0"/>
              <a:buChar char="•"/>
            </a:pPr>
            <a:r>
              <a:rPr lang="en-US" sz="3200" dirty="0"/>
              <a:t>Stage;</a:t>
            </a:r>
          </a:p>
          <a:p>
            <a:pPr marL="571500" indent="-571500">
              <a:buFont typeface="Arial" panose="020B0604020202020204" pitchFamily="34" charset="0"/>
              <a:buChar char="•"/>
            </a:pPr>
            <a:r>
              <a:rPr lang="en-US" sz="3200" dirty="0"/>
              <a:t>Characters;</a:t>
            </a:r>
          </a:p>
          <a:p>
            <a:pPr marL="571500" indent="-571500">
              <a:buFont typeface="Arial" panose="020B0604020202020204" pitchFamily="34" charset="0"/>
              <a:buChar char="•"/>
            </a:pPr>
            <a:r>
              <a:rPr lang="en-US" sz="3200" dirty="0"/>
              <a:t>Action;</a:t>
            </a:r>
          </a:p>
          <a:p>
            <a:pPr marL="571500" indent="-571500">
              <a:buFont typeface="Arial" panose="020B0604020202020204" pitchFamily="34" charset="0"/>
              <a:buChar char="•"/>
            </a:pPr>
            <a:r>
              <a:rPr lang="en-US" sz="3200" dirty="0"/>
              <a:t>Summary;</a:t>
            </a:r>
          </a:p>
          <a:p>
            <a:pPr marL="571500" indent="-571500">
              <a:buFont typeface="Arial" panose="020B0604020202020204" pitchFamily="34" charset="0"/>
              <a:buChar char="•"/>
            </a:pPr>
            <a:r>
              <a:rPr lang="en-US" sz="3200" dirty="0"/>
              <a:t>Interesting aspects about the story;</a:t>
            </a:r>
          </a:p>
          <a:p>
            <a:pPr marL="571500" indent="-571500">
              <a:buFont typeface="Arial" panose="020B0604020202020204" pitchFamily="34" charset="0"/>
              <a:buChar char="•"/>
            </a:pPr>
            <a:r>
              <a:rPr lang="en-US" sz="3200" dirty="0"/>
              <a:t>Your views;</a:t>
            </a:r>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a:p>
            <a:pPr marL="571500" indent="-571500">
              <a:buFont typeface="Arial" panose="020B0604020202020204" pitchFamily="34" charset="0"/>
              <a:buChar char="•"/>
            </a:pPr>
            <a:endParaRPr lang="en-US" sz="4400" dirty="0"/>
          </a:p>
        </p:txBody>
      </p:sp>
    </p:spTree>
    <p:extLst>
      <p:ext uri="{BB962C8B-B14F-4D97-AF65-F5344CB8AC3E}">
        <p14:creationId xmlns="" xmlns:p14="http://schemas.microsoft.com/office/powerpoint/2010/main" val="4266396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2000"/>
                                        <p:tgtEl>
                                          <p:spTgt spid="3"/>
                                        </p:tgtEl>
                                      </p:cBhvr>
                                    </p:animEffect>
                                    <p:anim calcmode="lin" valueType="num">
                                      <p:cBhvr>
                                        <p:cTn id="26" dur="2000" fill="hold"/>
                                        <p:tgtEl>
                                          <p:spTgt spid="3"/>
                                        </p:tgtEl>
                                        <p:attrNameLst>
                                          <p:attrName>ppt_w</p:attrName>
                                        </p:attrNameLst>
                                      </p:cBhvr>
                                      <p:tavLst>
                                        <p:tav tm="0" fmla="#ppt_w*sin(2.5*pi*$)">
                                          <p:val>
                                            <p:fltVal val="0"/>
                                          </p:val>
                                        </p:tav>
                                        <p:tav tm="100000">
                                          <p:val>
                                            <p:fltVal val="1"/>
                                          </p:val>
                                        </p:tav>
                                      </p:tavLst>
                                    </p:anim>
                                    <p:anim calcmode="lin" valueType="num">
                                      <p:cBhvr>
                                        <p:cTn id="27"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839789"/>
            <a:ext cx="8596668" cy="1320800"/>
          </a:xfrm>
        </p:spPr>
        <p:txBody>
          <a:bodyPr>
            <a:normAutofit/>
          </a:bodyPr>
          <a:lstStyle/>
          <a:p>
            <a:pPr algn="ctr"/>
            <a:r>
              <a:rPr lang="en-US" sz="6600" dirty="0"/>
              <a:t>Plot</a:t>
            </a:r>
          </a:p>
        </p:txBody>
      </p:sp>
      <p:sp>
        <p:nvSpPr>
          <p:cNvPr id="3" name="Marcador de Posição de Conteúdo 2"/>
          <p:cNvSpPr>
            <a:spLocks noGrp="1"/>
          </p:cNvSpPr>
          <p:nvPr>
            <p:ph idx="1"/>
          </p:nvPr>
        </p:nvSpPr>
        <p:spPr>
          <a:xfrm>
            <a:off x="1194169" y="2160589"/>
            <a:ext cx="8596668" cy="3880773"/>
          </a:xfrm>
        </p:spPr>
        <p:txBody>
          <a:bodyPr>
            <a:normAutofit/>
          </a:bodyPr>
          <a:lstStyle/>
          <a:p>
            <a:pPr>
              <a:buFont typeface="Wingdings" panose="05000000000000000000" pitchFamily="2" charset="2"/>
              <a:buChar char="Ø"/>
            </a:pPr>
            <a:r>
              <a:rPr lang="en-US" sz="2400" dirty="0"/>
              <a:t>In The Adventure of the Speckled Band, Sherlock Holmes investigates the case of a young bride to be who fears that she'll be murdered. Helen Stoner, the stepdaughter of Sir </a:t>
            </a:r>
            <a:r>
              <a:rPr lang="en-US" sz="2400" dirty="0" err="1"/>
              <a:t>Grimesby</a:t>
            </a:r>
            <a:r>
              <a:rPr lang="en-US" sz="2400" dirty="0"/>
              <a:t> </a:t>
            </a:r>
            <a:r>
              <a:rPr lang="en-US" sz="2400" dirty="0" err="1"/>
              <a:t>Roylott</a:t>
            </a:r>
            <a:r>
              <a:rPr lang="en-US" sz="2400" dirty="0"/>
              <a:t>, has reason to believe that her stepfather killed her sister—she just doesn't know how. At the end, Holmes discovers that Roylott was using a snake (the "speckled band").</a:t>
            </a:r>
          </a:p>
        </p:txBody>
      </p:sp>
    </p:spTree>
    <p:extLst>
      <p:ext uri="{BB962C8B-B14F-4D97-AF65-F5344CB8AC3E}">
        <p14:creationId xmlns="" xmlns:p14="http://schemas.microsoft.com/office/powerpoint/2010/main" val="36208318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06204" y="2465389"/>
            <a:ext cx="8148614" cy="1351237"/>
          </a:xfrm>
        </p:spPr>
        <p:txBody>
          <a:bodyPr>
            <a:normAutofit/>
          </a:bodyPr>
          <a:lstStyle/>
          <a:p>
            <a:pPr>
              <a:buFont typeface="Wingdings" panose="05000000000000000000" pitchFamily="2" charset="2"/>
              <a:buChar char="Ø"/>
            </a:pPr>
            <a:r>
              <a:rPr lang="en-US" sz="2200" dirty="0"/>
              <a:t>Our </a:t>
            </a:r>
            <a:r>
              <a:rPr lang="en-US" sz="2200" dirty="0" err="1"/>
              <a:t>favourite</a:t>
            </a:r>
            <a:r>
              <a:rPr lang="en-US" sz="2200" dirty="0"/>
              <a:t> part is when they are inside the room, looking at the everything to find out clues and to find out what happened. </a:t>
            </a:r>
          </a:p>
          <a:p>
            <a:endParaRPr lang="pt-PT" sz="2200" dirty="0"/>
          </a:p>
        </p:txBody>
      </p:sp>
      <p:sp>
        <p:nvSpPr>
          <p:cNvPr id="4" name="Título 1"/>
          <p:cNvSpPr>
            <a:spLocks noGrp="1"/>
          </p:cNvSpPr>
          <p:nvPr>
            <p:ph type="title"/>
          </p:nvPr>
        </p:nvSpPr>
        <p:spPr>
          <a:xfrm>
            <a:off x="571316" y="415719"/>
            <a:ext cx="8596668" cy="1320800"/>
          </a:xfrm>
        </p:spPr>
        <p:txBody>
          <a:bodyPr>
            <a:normAutofit/>
          </a:bodyPr>
          <a:lstStyle/>
          <a:p>
            <a:pPr algn="ctr"/>
            <a:r>
              <a:rPr lang="en-US" sz="6600" dirty="0"/>
              <a:t>Plot</a:t>
            </a:r>
          </a:p>
        </p:txBody>
      </p:sp>
      <p:pic>
        <p:nvPicPr>
          <p:cNvPr id="6" name="Imagem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599709" y="3497718"/>
            <a:ext cx="4267200" cy="2938272"/>
          </a:xfrm>
          <a:prstGeom prst="rect">
            <a:avLst/>
          </a:prstGeom>
          <a:ln>
            <a:noFill/>
          </a:ln>
          <a:effectLst>
            <a:softEdge rad="112500"/>
          </a:effectLst>
        </p:spPr>
      </p:pic>
    </p:spTree>
    <p:extLst>
      <p:ext uri="{BB962C8B-B14F-4D97-AF65-F5344CB8AC3E}">
        <p14:creationId xmlns="" xmlns:p14="http://schemas.microsoft.com/office/powerpoint/2010/main" val="25200818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81069" y="486770"/>
            <a:ext cx="2789197" cy="1320800"/>
          </a:xfrm>
        </p:spPr>
        <p:txBody>
          <a:bodyPr>
            <a:normAutofit/>
          </a:bodyPr>
          <a:lstStyle/>
          <a:p>
            <a:pPr algn="ctr"/>
            <a:r>
              <a:rPr lang="pt-PT" sz="6600" dirty="0" err="1"/>
              <a:t>Stage</a:t>
            </a:r>
            <a:endParaRPr lang="pt-PT" sz="6600" dirty="0"/>
          </a:p>
        </p:txBody>
      </p:sp>
      <p:sp>
        <p:nvSpPr>
          <p:cNvPr id="3" name="Marcador de Posição de Conteúdo 2"/>
          <p:cNvSpPr>
            <a:spLocks noGrp="1"/>
          </p:cNvSpPr>
          <p:nvPr>
            <p:ph idx="1"/>
          </p:nvPr>
        </p:nvSpPr>
        <p:spPr/>
        <p:txBody>
          <a:bodyPr>
            <a:normAutofit fontScale="25000" lnSpcReduction="20000"/>
          </a:bodyPr>
          <a:lstStyle/>
          <a:p>
            <a:pPr lvl="0">
              <a:buFont typeface="Wingdings" panose="05000000000000000000" pitchFamily="2" charset="2"/>
              <a:buChar char="Ø"/>
            </a:pPr>
            <a:r>
              <a:rPr lang="en-US" sz="8800" dirty="0"/>
              <a:t>It's early April 1883, and Holmes wakes Watson at 7:15am to tell him that a young lady has come to Holmes with a case.</a:t>
            </a:r>
            <a:endParaRPr lang="pt-PT" sz="8800" dirty="0"/>
          </a:p>
          <a:p>
            <a:pPr lvl="0">
              <a:buFont typeface="Wingdings" panose="05000000000000000000" pitchFamily="2" charset="2"/>
              <a:buChar char="Ø"/>
            </a:pPr>
            <a:r>
              <a:rPr lang="en-US" sz="8800" dirty="0"/>
              <a:t> In the sitting room there is a lady of around thirty, dressed in black with a black veil, who's shaking with fear. She's desperate for help, and promises Holmes that, while she can't pay him anything now, she'll be married soon and have control of her own income. He's in this business for the pleasure of the hunt. </a:t>
            </a:r>
            <a:r>
              <a:rPr lang="pt-PT" sz="8800" dirty="0" err="1"/>
              <a:t>So</a:t>
            </a:r>
            <a:r>
              <a:rPr lang="pt-PT" sz="8800" dirty="0"/>
              <a:t>, </a:t>
            </a:r>
            <a:r>
              <a:rPr lang="pt-PT" sz="8800" dirty="0" err="1"/>
              <a:t>he</a:t>
            </a:r>
            <a:r>
              <a:rPr lang="pt-PT" sz="8800" dirty="0"/>
              <a:t> </a:t>
            </a:r>
            <a:r>
              <a:rPr lang="pt-PT" sz="8800" dirty="0" err="1"/>
              <a:t>says</a:t>
            </a:r>
            <a:r>
              <a:rPr lang="pt-PT" sz="8800" dirty="0"/>
              <a:t>, </a:t>
            </a:r>
            <a:r>
              <a:rPr lang="pt-PT" sz="8800" dirty="0" err="1"/>
              <a:t>let's</a:t>
            </a:r>
            <a:r>
              <a:rPr lang="pt-PT" sz="8800" dirty="0"/>
              <a:t> </a:t>
            </a:r>
            <a:r>
              <a:rPr lang="pt-PT" sz="8800" dirty="0" err="1"/>
              <a:t>hear</a:t>
            </a:r>
            <a:r>
              <a:rPr lang="pt-PT" sz="8800" dirty="0"/>
              <a:t> </a:t>
            </a:r>
            <a:r>
              <a:rPr lang="pt-PT" sz="8800" dirty="0" err="1"/>
              <a:t>your</a:t>
            </a:r>
            <a:r>
              <a:rPr lang="pt-PT" sz="8800" dirty="0"/>
              <a:t> </a:t>
            </a:r>
            <a:r>
              <a:rPr lang="pt-PT" sz="8800" dirty="0" err="1"/>
              <a:t>story</a:t>
            </a:r>
            <a:r>
              <a:rPr lang="pt-PT" sz="8800" dirty="0"/>
              <a:t>.</a:t>
            </a:r>
          </a:p>
          <a:p>
            <a:pPr lvl="0">
              <a:buFont typeface="Wingdings" panose="05000000000000000000" pitchFamily="2" charset="2"/>
              <a:buChar char="Ø"/>
            </a:pPr>
            <a:r>
              <a:rPr lang="en-US" sz="8800" dirty="0"/>
              <a:t>The lady's name is Helen Stoner, and she's living with her stepdad.</a:t>
            </a:r>
            <a:endParaRPr lang="pt-PT" sz="8800" dirty="0"/>
          </a:p>
          <a:p>
            <a:pPr lvl="0"/>
            <a:endParaRPr lang="pt-PT" sz="8800" dirty="0"/>
          </a:p>
          <a:p>
            <a:pPr lvl="0"/>
            <a:endParaRPr lang="pt-PT" sz="8800" dirty="0"/>
          </a:p>
          <a:p>
            <a:pPr lvl="0"/>
            <a:endParaRPr lang="pt-PT" sz="8800" dirty="0"/>
          </a:p>
          <a:p>
            <a:pPr marL="0" lvl="0" indent="0">
              <a:buNone/>
            </a:pPr>
            <a:endParaRPr lang="pt-PT" dirty="0"/>
          </a:p>
        </p:txBody>
      </p:sp>
    </p:spTree>
    <p:extLst>
      <p:ext uri="{BB962C8B-B14F-4D97-AF65-F5344CB8AC3E}">
        <p14:creationId xmlns="" xmlns:p14="http://schemas.microsoft.com/office/powerpoint/2010/main" val="5748330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2000"/>
                                        <p:tgtEl>
                                          <p:spTgt spid="3">
                                            <p:txEl>
                                              <p:pRg st="2" end="2"/>
                                            </p:txEl>
                                          </p:spTgt>
                                        </p:tgtEl>
                                      </p:cBhvr>
                                    </p:animEffect>
                                    <p:anim calcmode="lin" valueType="num">
                                      <p:cBhvr>
                                        <p:cTn id="3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677334" y="381000"/>
            <a:ext cx="8596668" cy="1320800"/>
          </a:xfrm>
        </p:spPr>
        <p:txBody>
          <a:bodyPr>
            <a:normAutofit/>
          </a:bodyPr>
          <a:lstStyle/>
          <a:p>
            <a:pPr algn="ctr"/>
            <a:r>
              <a:rPr lang="pt-PT" sz="6600" dirty="0" err="1"/>
              <a:t>Stage</a:t>
            </a:r>
            <a:endParaRPr lang="pt-PT" sz="6600" dirty="0"/>
          </a:p>
        </p:txBody>
      </p:sp>
      <p:sp>
        <p:nvSpPr>
          <p:cNvPr id="5" name="Título 1"/>
          <p:cNvSpPr>
            <a:spLocks noGrp="1"/>
          </p:cNvSpPr>
          <p:nvPr>
            <p:ph idx="1"/>
          </p:nvPr>
        </p:nvSpPr>
        <p:spPr>
          <a:xfrm>
            <a:off x="677334" y="1701800"/>
            <a:ext cx="8596668" cy="3880773"/>
          </a:xfrm>
        </p:spPr>
        <p:txBody>
          <a:bodyPr>
            <a:noAutofit/>
          </a:bodyPr>
          <a:lstStyle/>
          <a:p>
            <a:pPr lvl="0">
              <a:buFont typeface="Wingdings" panose="05000000000000000000" pitchFamily="2" charset="2"/>
              <a:buChar char="Ø"/>
            </a:pPr>
            <a:r>
              <a:rPr lang="en-US" sz="2400" dirty="0"/>
              <a:t>This stepdad is the last living member of a great English family, the </a:t>
            </a:r>
            <a:r>
              <a:rPr lang="en-US" sz="2400" dirty="0" err="1"/>
              <a:t>Roylotts</a:t>
            </a:r>
            <a:r>
              <a:rPr lang="en-US" sz="2400" dirty="0"/>
              <a:t>. The </a:t>
            </a:r>
            <a:r>
              <a:rPr lang="en-US" sz="2400" dirty="0" err="1"/>
              <a:t>Roylotts</a:t>
            </a:r>
            <a:r>
              <a:rPr lang="en-US" sz="2400" dirty="0"/>
              <a:t> once controlled huge tracts of land, but after generations of spending lots of money, nothing is left of the estate except an old house, heavily mortgaged.</a:t>
            </a:r>
            <a:endParaRPr lang="pt-PT" sz="2400" dirty="0"/>
          </a:p>
          <a:p>
            <a:pPr lvl="0">
              <a:buFont typeface="Wingdings" panose="05000000000000000000" pitchFamily="2" charset="2"/>
              <a:buChar char="Ø"/>
            </a:pPr>
            <a:r>
              <a:rPr lang="en-US" sz="2400" dirty="0"/>
              <a:t> Miss Stoner also has a twin sister, Julia.</a:t>
            </a:r>
            <a:endParaRPr lang="pt-PT" sz="2400" dirty="0"/>
          </a:p>
          <a:p>
            <a:pPr lvl="0">
              <a:buFont typeface="Wingdings" panose="05000000000000000000" pitchFamily="2" charset="2"/>
              <a:buChar char="Ø"/>
            </a:pPr>
            <a:r>
              <a:rPr lang="en-US" sz="2400" dirty="0"/>
              <a:t>Miss Stoner's mother was left with quite a lot of money –But her will does allow for some of that money to go to Miss Stoner and to Julia if/when the girls get married.</a:t>
            </a:r>
            <a:endParaRPr lang="pt-PT" sz="2400" dirty="0"/>
          </a:p>
          <a:p>
            <a:pPr lvl="0"/>
            <a:endParaRPr lang="pt-PT" sz="2200" dirty="0"/>
          </a:p>
        </p:txBody>
      </p:sp>
    </p:spTree>
    <p:extLst>
      <p:ext uri="{BB962C8B-B14F-4D97-AF65-F5344CB8AC3E}">
        <p14:creationId xmlns="" xmlns:p14="http://schemas.microsoft.com/office/powerpoint/2010/main" val="3395532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2000"/>
                                        <p:tgtEl>
                                          <p:spTgt spid="5">
                                            <p:txEl>
                                              <p:pRg st="0" end="0"/>
                                            </p:txEl>
                                          </p:spTgt>
                                        </p:tgtEl>
                                      </p:cBhvr>
                                    </p:animEffect>
                                    <p:anim calcmode="lin" valueType="num">
                                      <p:cBhvr>
                                        <p:cTn id="26"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5">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fade">
                                      <p:cBhvr>
                                        <p:cTn id="30" dur="2000"/>
                                        <p:tgtEl>
                                          <p:spTgt spid="5">
                                            <p:txEl>
                                              <p:pRg st="1" end="1"/>
                                            </p:txEl>
                                          </p:spTgt>
                                        </p:tgtEl>
                                      </p:cBhvr>
                                    </p:animEffect>
                                    <p:anim calcmode="lin" valueType="num">
                                      <p:cBhvr>
                                        <p:cTn id="31"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5">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grpId="0" nodeType="with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fade">
                                      <p:cBhvr>
                                        <p:cTn id="35" dur="2000"/>
                                        <p:tgtEl>
                                          <p:spTgt spid="5">
                                            <p:txEl>
                                              <p:pRg st="2" end="2"/>
                                            </p:txEl>
                                          </p:spTgt>
                                        </p:tgtEl>
                                      </p:cBhvr>
                                    </p:animEffect>
                                    <p:anim calcmode="lin" valueType="num">
                                      <p:cBhvr>
                                        <p:cTn id="36"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pPr lvl="0"/>
            <a:r>
              <a:rPr lang="en-US" sz="2200" dirty="0"/>
              <a:t>With the money his wife has left him, Roylott takes Miss Stoner and Julia away from London and to his old family home in Stoke Moran. For their part, Miss Stoner and Julia are psyched to go: they think they'll be happy there.</a:t>
            </a:r>
            <a:endParaRPr lang="pt-PT" sz="2200" dirty="0"/>
          </a:p>
          <a:p>
            <a:pPr lvl="0"/>
            <a:r>
              <a:rPr lang="en-US" sz="2200" dirty="0"/>
              <a:t>But then – Roylott changes. He becomes violent and starts frightening away all the neighbors. He has no friends. </a:t>
            </a:r>
            <a:endParaRPr lang="pt-PT" sz="2200" dirty="0"/>
          </a:p>
          <a:p>
            <a:pPr marL="0" lvl="0" indent="0">
              <a:buNone/>
            </a:pPr>
            <a:endParaRPr lang="pt-PT" sz="2200" dirty="0"/>
          </a:p>
        </p:txBody>
      </p:sp>
      <p:sp>
        <p:nvSpPr>
          <p:cNvPr id="4" name="Título 1"/>
          <p:cNvSpPr>
            <a:spLocks noGrp="1"/>
          </p:cNvSpPr>
          <p:nvPr>
            <p:ph type="title"/>
          </p:nvPr>
        </p:nvSpPr>
        <p:spPr/>
        <p:txBody>
          <a:bodyPr>
            <a:normAutofit/>
          </a:bodyPr>
          <a:lstStyle/>
          <a:p>
            <a:pPr algn="ctr"/>
            <a:r>
              <a:rPr lang="pt-PT" sz="6600" dirty="0" err="1"/>
              <a:t>Stage</a:t>
            </a:r>
            <a:endParaRPr lang="pt-PT" sz="6600" dirty="0"/>
          </a:p>
        </p:txBody>
      </p:sp>
    </p:spTree>
    <p:extLst>
      <p:ext uri="{BB962C8B-B14F-4D97-AF65-F5344CB8AC3E}">
        <p14:creationId xmlns="" xmlns:p14="http://schemas.microsoft.com/office/powerpoint/2010/main" val="29112784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003279" y="2224315"/>
            <a:ext cx="8596668" cy="3880773"/>
          </a:xfrm>
        </p:spPr>
        <p:txBody>
          <a:bodyPr>
            <a:noAutofit/>
          </a:bodyPr>
          <a:lstStyle/>
          <a:p>
            <a:pPr lvl="0">
              <a:buFont typeface="Wingdings" panose="05000000000000000000" pitchFamily="2" charset="2"/>
              <a:buChar char="Ø"/>
            </a:pPr>
            <a:r>
              <a:rPr lang="en-US" sz="2200" dirty="0"/>
              <a:t>T</a:t>
            </a:r>
            <a:r>
              <a:rPr lang="en-US" sz="2200" dirty="0" smtClean="0"/>
              <a:t>wo </a:t>
            </a:r>
            <a:r>
              <a:rPr lang="en-US" sz="2200" dirty="0"/>
              <a:t>weeks before the date of the wedding, Julia is killed.</a:t>
            </a:r>
            <a:endParaRPr lang="pt-PT" sz="2200" dirty="0"/>
          </a:p>
          <a:p>
            <a:pPr lvl="0">
              <a:buFont typeface="Wingdings" panose="05000000000000000000" pitchFamily="2" charset="2"/>
              <a:buChar char="Ø"/>
            </a:pPr>
            <a:r>
              <a:rPr lang="en-US" sz="2200" dirty="0"/>
              <a:t>At about 11pm, Julia heads back to her room to sleep, but before she goes, she asks Miss Stoner if she has ever heard anyone whistling in the middle of the night.</a:t>
            </a:r>
            <a:endParaRPr lang="pt-PT" sz="2200" dirty="0"/>
          </a:p>
          <a:p>
            <a:pPr lvl="0">
              <a:buFont typeface="Wingdings" panose="05000000000000000000" pitchFamily="2" charset="2"/>
              <a:buChar char="Ø"/>
            </a:pPr>
            <a:r>
              <a:rPr lang="pt-PT" sz="2200" dirty="0"/>
              <a:t>Miss </a:t>
            </a:r>
            <a:r>
              <a:rPr lang="pt-PT" sz="2200" dirty="0" err="1"/>
              <a:t>Stoner</a:t>
            </a:r>
            <a:r>
              <a:rPr lang="pt-PT" sz="2200" dirty="0"/>
              <a:t> </a:t>
            </a:r>
            <a:r>
              <a:rPr lang="pt-PT" sz="2200" dirty="0" err="1"/>
              <a:t>says</a:t>
            </a:r>
            <a:r>
              <a:rPr lang="pt-PT" sz="2200" dirty="0"/>
              <a:t> no.</a:t>
            </a:r>
          </a:p>
          <a:p>
            <a:pPr lvl="0">
              <a:buFont typeface="Wingdings" panose="05000000000000000000" pitchFamily="2" charset="2"/>
              <a:buChar char="Ø"/>
            </a:pPr>
            <a:r>
              <a:rPr lang="en-US" sz="2200" dirty="0"/>
              <a:t>Julia tells her sister that, for the past few nights, always at around 3am, she has heard a low whistle that has awakened her. </a:t>
            </a:r>
            <a:r>
              <a:rPr lang="pt-PT" sz="2200" dirty="0" err="1"/>
              <a:t>But</a:t>
            </a:r>
            <a:r>
              <a:rPr lang="pt-PT" sz="2200" dirty="0"/>
              <a:t> </a:t>
            </a:r>
            <a:r>
              <a:rPr lang="pt-PT" sz="2200" dirty="0" err="1"/>
              <a:t>she</a:t>
            </a:r>
            <a:r>
              <a:rPr lang="pt-PT" sz="2200" dirty="0"/>
              <a:t> </a:t>
            </a:r>
            <a:r>
              <a:rPr lang="pt-PT" sz="2200" dirty="0" err="1"/>
              <a:t>can't</a:t>
            </a:r>
            <a:r>
              <a:rPr lang="pt-PT" sz="2200" dirty="0"/>
              <a:t> </a:t>
            </a:r>
            <a:r>
              <a:rPr lang="pt-PT" sz="2200" dirty="0" err="1"/>
              <a:t>hear</a:t>
            </a:r>
            <a:r>
              <a:rPr lang="pt-PT" sz="2200" dirty="0"/>
              <a:t> </a:t>
            </a:r>
            <a:r>
              <a:rPr lang="pt-PT" sz="2200" dirty="0" err="1"/>
              <a:t>where</a:t>
            </a:r>
            <a:r>
              <a:rPr lang="pt-PT" sz="2200" dirty="0"/>
              <a:t> </a:t>
            </a:r>
            <a:r>
              <a:rPr lang="pt-PT" sz="2200" dirty="0" err="1"/>
              <a:t>it's</a:t>
            </a:r>
            <a:r>
              <a:rPr lang="pt-PT" sz="2200" dirty="0"/>
              <a:t> </a:t>
            </a:r>
            <a:r>
              <a:rPr lang="pt-PT" sz="2200" dirty="0" err="1"/>
              <a:t>coming</a:t>
            </a:r>
            <a:r>
              <a:rPr lang="pt-PT" sz="2200" dirty="0"/>
              <a:t> </a:t>
            </a:r>
            <a:r>
              <a:rPr lang="pt-PT" sz="2200" dirty="0" err="1"/>
              <a:t>from</a:t>
            </a:r>
            <a:r>
              <a:rPr lang="pt-PT" sz="2200" dirty="0"/>
              <a:t>.</a:t>
            </a:r>
          </a:p>
          <a:p>
            <a:pPr lvl="0"/>
            <a:endParaRPr lang="pt-PT" sz="2200" dirty="0"/>
          </a:p>
          <a:p>
            <a:endParaRPr lang="pt-PT" sz="2200" dirty="0"/>
          </a:p>
        </p:txBody>
      </p:sp>
      <p:sp>
        <p:nvSpPr>
          <p:cNvPr id="4" name="Título 1"/>
          <p:cNvSpPr>
            <a:spLocks noGrp="1"/>
          </p:cNvSpPr>
          <p:nvPr>
            <p:ph type="title"/>
          </p:nvPr>
        </p:nvSpPr>
        <p:spPr/>
        <p:txBody>
          <a:bodyPr>
            <a:normAutofit/>
          </a:bodyPr>
          <a:lstStyle/>
          <a:p>
            <a:pPr algn="ctr"/>
            <a:r>
              <a:rPr lang="pt-PT" sz="6600" dirty="0" err="1"/>
              <a:t>Stage</a:t>
            </a:r>
            <a:endParaRPr lang="pt-PT" sz="6600" dirty="0"/>
          </a:p>
        </p:txBody>
      </p:sp>
    </p:spTree>
    <p:extLst>
      <p:ext uri="{BB962C8B-B14F-4D97-AF65-F5344CB8AC3E}">
        <p14:creationId xmlns="" xmlns:p14="http://schemas.microsoft.com/office/powerpoint/2010/main" val="18218318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par>
                                <p:cTn id="28" presetID="45" presetClass="entr" presetSubtype="0" fill="hold" grpId="0"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par>
                                <p:cTn id="33" presetID="45" presetClass="entr" presetSubtype="0"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2000"/>
                                        <p:tgtEl>
                                          <p:spTgt spid="3">
                                            <p:txEl>
                                              <p:pRg st="2" end="2"/>
                                            </p:txEl>
                                          </p:spTgt>
                                        </p:tgtEl>
                                      </p:cBhvr>
                                    </p:animEffect>
                                    <p:anim calcmode="lin" valueType="num">
                                      <p:cBhvr>
                                        <p:cTn id="3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2" end="2"/>
                                            </p:txEl>
                                          </p:spTgt>
                                        </p:tgtEl>
                                        <p:attrNameLst>
                                          <p:attrName>ppt_h</p:attrName>
                                        </p:attrNameLst>
                                      </p:cBhvr>
                                      <p:tavLst>
                                        <p:tav tm="0">
                                          <p:val>
                                            <p:strVal val="#ppt_h"/>
                                          </p:val>
                                        </p:tav>
                                        <p:tav tm="100000">
                                          <p:val>
                                            <p:strVal val="#ppt_h"/>
                                          </p:val>
                                        </p:tav>
                                      </p:tavLst>
                                    </p:anim>
                                  </p:childTnLst>
                                </p:cTn>
                              </p:par>
                              <p:par>
                                <p:cTn id="38" presetID="45" presetClass="entr" presetSubtype="0" fill="hold" grpId="0"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2000"/>
                                        <p:tgtEl>
                                          <p:spTgt spid="3">
                                            <p:txEl>
                                              <p:pRg st="3" end="3"/>
                                            </p:txEl>
                                          </p:spTgt>
                                        </p:tgtEl>
                                      </p:cBhvr>
                                    </p:animEffect>
                                    <p:anim calcmode="lin" valueType="num">
                                      <p:cBhvr>
                                        <p:cTn id="41"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theme/theme1.xml><?xml version="1.0" encoding="utf-8"?>
<a:theme xmlns:a="http://schemas.openxmlformats.org/drawingml/2006/main" name="Aspeto">
  <a:themeElements>
    <a:clrScheme name="Azul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speto">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t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845</TotalTime>
  <Words>1261</Words>
  <Application>Microsoft Office PowerPoint</Application>
  <PresentationFormat>Personalizados</PresentationFormat>
  <Paragraphs>120</Paragraphs>
  <Slides>20</Slides>
  <Notes>0</Notes>
  <HiddenSlides>0</HiddenSlides>
  <MMClips>0</MMClips>
  <ScaleCrop>false</ScaleCrop>
  <HeadingPairs>
    <vt:vector size="4" baseType="variant">
      <vt:variant>
        <vt:lpstr>Tema</vt:lpstr>
      </vt:variant>
      <vt:variant>
        <vt:i4>1</vt:i4>
      </vt:variant>
      <vt:variant>
        <vt:lpstr>Títulos dos diapositivos</vt:lpstr>
      </vt:variant>
      <vt:variant>
        <vt:i4>20</vt:i4>
      </vt:variant>
    </vt:vector>
  </HeadingPairs>
  <TitlesOfParts>
    <vt:vector size="21" baseType="lpstr">
      <vt:lpstr>Aspeto</vt:lpstr>
      <vt:lpstr>The Speckled Band  English Literature</vt:lpstr>
      <vt:lpstr>Diapositivo 2</vt:lpstr>
      <vt:lpstr>Diapositivo 3</vt:lpstr>
      <vt:lpstr>Plot</vt:lpstr>
      <vt:lpstr>Plot</vt:lpstr>
      <vt:lpstr>Stage</vt:lpstr>
      <vt:lpstr>Stage</vt:lpstr>
      <vt:lpstr>Stage</vt:lpstr>
      <vt:lpstr>Stage</vt:lpstr>
      <vt:lpstr>Stage</vt:lpstr>
      <vt:lpstr>Stage</vt:lpstr>
      <vt:lpstr>Stage</vt:lpstr>
      <vt:lpstr>Stage</vt:lpstr>
      <vt:lpstr>Stage</vt:lpstr>
      <vt:lpstr>Characters </vt:lpstr>
      <vt:lpstr>Action</vt:lpstr>
      <vt:lpstr>Diapositivo 17</vt:lpstr>
      <vt:lpstr>Interesting Aspects about  the story</vt:lpstr>
      <vt:lpstr>Your Views</vt:lpstr>
      <vt:lpstr>Diapositivo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Speckled Band  Literature</dc:title>
  <dc:creator>Admin</dc:creator>
  <cp:lastModifiedBy>Utilizador</cp:lastModifiedBy>
  <cp:revision>51</cp:revision>
  <dcterms:created xsi:type="dcterms:W3CDTF">2017-05-25T18:23:23Z</dcterms:created>
  <dcterms:modified xsi:type="dcterms:W3CDTF">2017-07-02T11:47:14Z</dcterms:modified>
</cp:coreProperties>
</file>